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308" r:id="rId5"/>
    <p:sldId id="309" r:id="rId6"/>
    <p:sldId id="310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21" r:id="rId15"/>
    <p:sldId id="322" r:id="rId16"/>
    <p:sldId id="323" r:id="rId17"/>
    <p:sldId id="324" r:id="rId18"/>
    <p:sldId id="319" r:id="rId19"/>
    <p:sldId id="337" r:id="rId20"/>
    <p:sldId id="338" r:id="rId21"/>
    <p:sldId id="339" r:id="rId22"/>
    <p:sldId id="340" r:id="rId23"/>
    <p:sldId id="349" r:id="rId24"/>
    <p:sldId id="341" r:id="rId25"/>
    <p:sldId id="342" r:id="rId26"/>
    <p:sldId id="344" r:id="rId27"/>
    <p:sldId id="343" r:id="rId28"/>
    <p:sldId id="327" r:id="rId29"/>
    <p:sldId id="328" r:id="rId30"/>
    <p:sldId id="329" r:id="rId31"/>
    <p:sldId id="330" r:id="rId32"/>
    <p:sldId id="335" r:id="rId33"/>
    <p:sldId id="333" r:id="rId34"/>
    <p:sldId id="334" r:id="rId35"/>
    <p:sldId id="350" r:id="rId36"/>
    <p:sldId id="346" r:id="rId37"/>
    <p:sldId id="347" r:id="rId38"/>
    <p:sldId id="332" r:id="rId39"/>
    <p:sldId id="345" r:id="rId40"/>
    <p:sldId id="348" r:id="rId41"/>
    <p:sldId id="331" r:id="rId42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3300"/>
    <a:srgbClr val="CCFF66"/>
    <a:srgbClr val="CC0000"/>
    <a:srgbClr val="CC6600"/>
    <a:srgbClr val="CCFFFF"/>
    <a:srgbClr val="003300"/>
    <a:srgbClr val="0000FF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300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2023-03-03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2023-03-03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iotr.wahl@usz.edu.pl" TargetMode="External"/><Relationship Id="rId2" Type="http://schemas.openxmlformats.org/officeDocument/2006/relationships/hyperlink" Target="mailto:wahl3@wp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uroackj@usz.edu.p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9D8A6-21EC-50F0-4251-ACE5EFF00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0236" y="260648"/>
            <a:ext cx="7344816" cy="3888432"/>
          </a:xfrm>
        </p:spPr>
        <p:txBody>
          <a:bodyPr>
            <a:normAutofit fontScale="90000"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 </a:t>
            </a:r>
            <a:r>
              <a:rPr lang="pl-PL" sz="7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7200" b="1" cap="small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imprisoned</a:t>
            </a:r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7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our</a:t>
            </a:r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native </a:t>
            </a:r>
            <a:r>
              <a:rPr lang="pl-PL" sz="7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7000" b="1" cap="small" dirty="0">
                <a:solidFill>
                  <a:srgbClr val="0000FF"/>
                </a:solidFill>
              </a:rPr>
              <a:t/>
            </a:r>
            <a:br>
              <a:rPr lang="pl-PL" sz="7000" b="1" cap="small" dirty="0">
                <a:solidFill>
                  <a:srgbClr val="0000FF"/>
                </a:solidFill>
              </a:rPr>
            </a:br>
            <a:r>
              <a:rPr lang="pl-PL" sz="2200" b="1" dirty="0">
                <a:solidFill>
                  <a:srgbClr val="0000FF"/>
                </a:solidFill>
              </a:rPr>
              <a:t/>
            </a:r>
            <a:br>
              <a:rPr lang="pl-PL" sz="2200" b="1" dirty="0">
                <a:solidFill>
                  <a:srgbClr val="0000FF"/>
                </a:solidFill>
              </a:rPr>
            </a:br>
            <a:endParaRPr lang="pl-PL" sz="6800" b="1" dirty="0">
              <a:solidFill>
                <a:srgbClr val="FF0000"/>
              </a:solidFill>
            </a:endParaRPr>
          </a:p>
        </p:txBody>
      </p:sp>
      <p:pic>
        <p:nvPicPr>
          <p:cNvPr id="6" name="Obraz 5" descr="Obraz zawierający gitara&#10;&#10;Opis wygenerowany automatycznie">
            <a:extLst>
              <a:ext uri="{FF2B5EF4-FFF2-40B4-BE49-F238E27FC236}">
                <a16:creationId xmlns:a16="http://schemas.microsoft.com/office/drawing/2014/main" id="{E560409B-D642-1253-F3B5-ACD9F7D60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3406877"/>
            <a:ext cx="47361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4132" y="332656"/>
            <a:ext cx="8352928" cy="1368152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But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before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start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looking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for a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approach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let’s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a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look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at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old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… 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4133652" y="1868612"/>
            <a:ext cx="7865416" cy="2856532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15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In the system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used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so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far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six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levels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 </a:t>
            </a:r>
            <a:r>
              <a:rPr lang="pl-PL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A1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</a:t>
            </a:r>
            <a:r>
              <a:rPr lang="pl-PL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A2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</a:t>
            </a:r>
            <a:r>
              <a:rPr lang="pl-PL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B1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</a:t>
            </a:r>
            <a:r>
              <a:rPr lang="pl-PL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B2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</a:t>
            </a:r>
            <a:r>
              <a:rPr lang="pl-PL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C1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</a:t>
            </a:r>
            <a:r>
              <a:rPr lang="pl-PL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C2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ctr"/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level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= 120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with a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teacher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+ 240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self-study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ctr"/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From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scratch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to the end of C2 = 720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usually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six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years</a:t>
            </a:r>
            <a:r>
              <a:rPr lang="pl-PL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4349676" y="5032201"/>
            <a:ext cx="7649392" cy="91707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least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twice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as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many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hours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(1440) and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years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(12).</a:t>
            </a:r>
            <a:endParaRPr lang="pl-PL" sz="3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6D4D87-7DAC-034B-560C-374AA9F55D5A}"/>
              </a:ext>
            </a:extLst>
          </p:cNvPr>
          <p:cNvSpPr txBox="1"/>
          <p:nvPr/>
        </p:nvSpPr>
        <p:spPr>
          <a:xfrm flipH="1">
            <a:off x="2349996" y="3054362"/>
            <a:ext cx="1728192" cy="917079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Arial Rounded MT Bold" panose="020F0704030504030204" pitchFamily="34" charset="0"/>
              </a:rPr>
              <a:t>Theory</a:t>
            </a:r>
            <a:endParaRPr lang="en-GB" b="1" dirty="0">
              <a:ln>
                <a:solidFill>
                  <a:srgbClr val="003300"/>
                </a:solidFill>
              </a:ln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9367C2E-504A-C401-13FB-752F8C8F6A06}"/>
              </a:ext>
            </a:extLst>
          </p:cNvPr>
          <p:cNvSpPr txBox="1"/>
          <p:nvPr/>
        </p:nvSpPr>
        <p:spPr>
          <a:xfrm flipH="1">
            <a:off x="2566020" y="5032201"/>
            <a:ext cx="1728192" cy="917079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Arial Rounded MT Bold" panose="020F0704030504030204" pitchFamily="34" charset="0"/>
              </a:rPr>
              <a:t>Practice</a:t>
            </a:r>
            <a:endParaRPr lang="en-GB" b="1" dirty="0">
              <a:ln>
                <a:solidFill>
                  <a:srgbClr val="003300"/>
                </a:solidFill>
              </a:ln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BA2A897C-A56B-C099-C509-F8B12BBAB455}"/>
              </a:ext>
            </a:extLst>
          </p:cNvPr>
          <p:cNvSpPr txBox="1">
            <a:spLocks/>
          </p:cNvSpPr>
          <p:nvPr/>
        </p:nvSpPr>
        <p:spPr>
          <a:xfrm>
            <a:off x="5806380" y="6235254"/>
            <a:ext cx="6190026" cy="44870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…and the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success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nowhere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nearer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pl-PL" sz="2400" dirty="0">
                <a:latin typeface="Arial Rounded MT Bold" panose="020F0704030504030204" pitchFamily="34" charset="0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715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9756" y="131653"/>
            <a:ext cx="9937104" cy="1872208"/>
          </a:xfrm>
          <a:solidFill>
            <a:srgbClr val="99FF33"/>
          </a:solidFill>
          <a:ln w="28575">
            <a:solidFill>
              <a:srgbClr val="0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rtl="0"/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How to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construct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a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more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effective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approch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teaching</a:t>
            </a:r>
            <a:r>
              <a:rPr lang="pl-PL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and learning (FLT/L)? </a:t>
            </a:r>
            <a:endParaRPr lang="pl-PL" sz="4000" dirty="0">
              <a:solidFill>
                <a:schemeClr val="tx2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1773932" y="2362749"/>
            <a:ext cx="10169672" cy="1699096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In the system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used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so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far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identify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571500" indent="-5715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missing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elements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</a:p>
          <a:p>
            <a:pPr marL="571500" indent="-5715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and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elements</a:t>
            </a:r>
            <a:r>
              <a:rPr lang="pl-PL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that</a:t>
            </a:r>
            <a:r>
              <a:rPr lang="pl-PL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wrong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157525" y="4447964"/>
            <a:ext cx="11033768" cy="22213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In the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system:</a:t>
            </a:r>
          </a:p>
          <a:p>
            <a:pPr marL="571500" indent="-5715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missing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elements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put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in, </a:t>
            </a:r>
          </a:p>
          <a:p>
            <a:pPr marL="571500" indent="-5715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and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wrong</a:t>
            </a:r>
            <a:r>
              <a:rPr lang="pl-PL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elements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corrected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4" name="Strzałka: wygięta 3">
            <a:extLst>
              <a:ext uri="{FF2B5EF4-FFF2-40B4-BE49-F238E27FC236}">
                <a16:creationId xmlns:a16="http://schemas.microsoft.com/office/drawing/2014/main" id="{41024041-7680-45E7-7002-F408B117AABD}"/>
              </a:ext>
            </a:extLst>
          </p:cNvPr>
          <p:cNvSpPr/>
          <p:nvPr/>
        </p:nvSpPr>
        <p:spPr>
          <a:xfrm rot="16200000" flipH="1">
            <a:off x="448326" y="3098423"/>
            <a:ext cx="1355070" cy="1296144"/>
          </a:xfrm>
          <a:prstGeom prst="bentArrow">
            <a:avLst>
              <a:gd name="adj1" fmla="val 18960"/>
              <a:gd name="adj2" fmla="val 21842"/>
              <a:gd name="adj3" fmla="val 25000"/>
              <a:gd name="adj4" fmla="val 43750"/>
            </a:avLst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trzałka: wygięta 5">
            <a:extLst>
              <a:ext uri="{FF2B5EF4-FFF2-40B4-BE49-F238E27FC236}">
                <a16:creationId xmlns:a16="http://schemas.microsoft.com/office/drawing/2014/main" id="{59473D5B-2A7D-3337-8B30-6EDCB1BE3752}"/>
              </a:ext>
            </a:extLst>
          </p:cNvPr>
          <p:cNvSpPr/>
          <p:nvPr/>
        </p:nvSpPr>
        <p:spPr>
          <a:xfrm rot="16200000" flipH="1" flipV="1">
            <a:off x="10097397" y="1037142"/>
            <a:ext cx="1355070" cy="1296144"/>
          </a:xfrm>
          <a:prstGeom prst="bentArrow">
            <a:avLst>
              <a:gd name="adj1" fmla="val 18960"/>
              <a:gd name="adj2" fmla="val 21842"/>
              <a:gd name="adj3" fmla="val 25000"/>
              <a:gd name="adj4" fmla="val 43750"/>
            </a:avLst>
          </a:prstGeom>
          <a:solidFill>
            <a:srgbClr val="FF000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6780" y="332656"/>
            <a:ext cx="7416824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composed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spheres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equally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important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742950" indent="-742950">
              <a:buAutoNum type="arabicParenBoth"/>
            </a:pP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Vocabulary</a:t>
            </a:r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742950" indent="-742950">
              <a:buAutoNum type="arabicParenBoth"/>
            </a:pP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Grammar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3646140" y="3677920"/>
            <a:ext cx="8301020" cy="299144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Vocabulary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frequency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list of 15,000-30,000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words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sub-words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affixes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and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supra-words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super-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words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i.e.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phrases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that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assimilated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a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systematic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way</a:t>
            </a:r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</a:t>
            </a:r>
            <a:endParaRPr lang="pl-PL" sz="3600" dirty="0"/>
          </a:p>
        </p:txBody>
      </p:sp>
      <p:sp>
        <p:nvSpPr>
          <p:cNvPr id="4" name="Strzałka: wygięta 3">
            <a:extLst>
              <a:ext uri="{FF2B5EF4-FFF2-40B4-BE49-F238E27FC236}">
                <a16:creationId xmlns:a16="http://schemas.microsoft.com/office/drawing/2014/main" id="{012BA814-09FB-557A-202F-4FFC74973969}"/>
              </a:ext>
            </a:extLst>
          </p:cNvPr>
          <p:cNvSpPr/>
          <p:nvPr/>
        </p:nvSpPr>
        <p:spPr>
          <a:xfrm rot="16200000" flipH="1" flipV="1">
            <a:off x="7842160" y="2329324"/>
            <a:ext cx="1185024" cy="1512168"/>
          </a:xfrm>
          <a:prstGeom prst="bentArrow">
            <a:avLst>
              <a:gd name="adj1" fmla="val 12956"/>
              <a:gd name="adj2" fmla="val 21842"/>
              <a:gd name="adj3" fmla="val 25000"/>
              <a:gd name="adj4" fmla="val 43750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34172" y="1238176"/>
            <a:ext cx="7992888" cy="233484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Grammar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(2)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composed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of:</a:t>
            </a:r>
          </a:p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2.1.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Phonetics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</a:t>
            </a:r>
          </a:p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2.2.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Morphology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</a:t>
            </a:r>
          </a:p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2.3.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Syntax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3934172" y="3830464"/>
            <a:ext cx="8009432" cy="2838896"/>
          </a:xfrm>
          <a:prstGeom prst="rect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Phonetics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comprise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description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sounds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supra-segmental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phenomena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 </a:t>
            </a:r>
            <a:endParaRPr lang="pl-PL" sz="4000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388C2F42-433D-88CE-40D6-6D37C4162286}"/>
              </a:ext>
            </a:extLst>
          </p:cNvPr>
          <p:cNvSpPr txBox="1">
            <a:spLocks/>
          </p:cNvSpPr>
          <p:nvPr/>
        </p:nvSpPr>
        <p:spPr>
          <a:xfrm>
            <a:off x="4526780" y="332656"/>
            <a:ext cx="7416824" cy="648072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(2)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9" name="Strzałka: wygięta 8">
            <a:extLst>
              <a:ext uri="{FF2B5EF4-FFF2-40B4-BE49-F238E27FC236}">
                <a16:creationId xmlns:a16="http://schemas.microsoft.com/office/drawing/2014/main" id="{C87F6699-21D4-B640-15EA-EA30CC2564CF}"/>
              </a:ext>
            </a:extLst>
          </p:cNvPr>
          <p:cNvSpPr/>
          <p:nvPr/>
        </p:nvSpPr>
        <p:spPr>
          <a:xfrm rot="16200000" flipH="1" flipV="1">
            <a:off x="7693880" y="2045556"/>
            <a:ext cx="1841624" cy="1728192"/>
          </a:xfrm>
          <a:prstGeom prst="bentArrow">
            <a:avLst>
              <a:gd name="adj1" fmla="val 12956"/>
              <a:gd name="adj2" fmla="val 21842"/>
              <a:gd name="adj3" fmla="val 25000"/>
              <a:gd name="adj4" fmla="val 43750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Strzałka: wygięta 9">
            <a:extLst>
              <a:ext uri="{FF2B5EF4-FFF2-40B4-BE49-F238E27FC236}">
                <a16:creationId xmlns:a16="http://schemas.microsoft.com/office/drawing/2014/main" id="{142360BB-6026-CBF3-2CB1-61061FDAB0C5}"/>
              </a:ext>
            </a:extLst>
          </p:cNvPr>
          <p:cNvSpPr/>
          <p:nvPr/>
        </p:nvSpPr>
        <p:spPr>
          <a:xfrm rot="16200000" flipH="1">
            <a:off x="945190" y="3609670"/>
            <a:ext cx="3456384" cy="2662996"/>
          </a:xfrm>
          <a:prstGeom prst="bentArrow">
            <a:avLst>
              <a:gd name="adj1" fmla="val 7996"/>
              <a:gd name="adj2" fmla="val 14784"/>
              <a:gd name="adj3" fmla="val 18514"/>
              <a:gd name="adj4" fmla="val 43750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12352"/>
            <a:ext cx="7992888" cy="543118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4000" b="1" cap="smal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Syntax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based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sentence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patterns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pl-PL" sz="1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A.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Logical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sentence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patterns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742950" indent="-742950">
              <a:buAutoNum type="arabicParenBoth"/>
            </a:pP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Simple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clauses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742950" indent="-742950">
              <a:buAutoNum type="arabicParenBoth"/>
            </a:pP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Coordinate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sentences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742950" indent="-742950">
              <a:buAutoNum type="arabicParenBoth"/>
            </a:pP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Subordinate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sentences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1066693" lvl="1" indent="-457200" algn="l">
              <a:buAutoNum type="alphaLcParenBoth"/>
            </a:pPr>
            <a:r>
              <a:rPr lang="pl-PL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Endogenous</a:t>
            </a:r>
            <a:r>
              <a:rPr lang="pl-PL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subordinate</a:t>
            </a:r>
            <a:r>
              <a:rPr lang="pl-PL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sentences</a:t>
            </a:r>
            <a:r>
              <a:rPr lang="pl-PL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1066693" lvl="1" indent="-457200" algn="l">
              <a:buAutoNum type="alphaLcParenBoth"/>
            </a:pPr>
            <a:r>
              <a:rPr lang="pl-PL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Exogenous</a:t>
            </a:r>
            <a:r>
              <a:rPr lang="pl-PL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subordinate</a:t>
            </a:r>
            <a:r>
              <a:rPr lang="pl-PL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sentences</a:t>
            </a:r>
            <a:r>
              <a:rPr lang="pl-PL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1" algn="l"/>
            <a:endParaRPr lang="pl-PL" sz="1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B.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Formal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sentence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patterns</a:t>
            </a:r>
            <a:r>
              <a:rPr lang="pl-PL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BC9A1431-1CD2-64BD-F239-D22E236A8DF4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(3)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8" name="Strzałka: w lewo 7">
            <a:extLst>
              <a:ext uri="{FF2B5EF4-FFF2-40B4-BE49-F238E27FC236}">
                <a16:creationId xmlns:a16="http://schemas.microsoft.com/office/drawing/2014/main" id="{260A05C4-FE98-F02A-C1A1-2B33ECBDB43A}"/>
              </a:ext>
            </a:extLst>
          </p:cNvPr>
          <p:cNvSpPr/>
          <p:nvPr/>
        </p:nvSpPr>
        <p:spPr>
          <a:xfrm flipH="1">
            <a:off x="3295128" y="2407920"/>
            <a:ext cx="596152" cy="589032"/>
          </a:xfrm>
          <a:prstGeom prst="leftArrow">
            <a:avLst>
              <a:gd name="adj1" fmla="val 31188"/>
              <a:gd name="adj2" fmla="val 50000"/>
            </a:avLst>
          </a:prstGeom>
          <a:solidFill>
            <a:srgbClr val="FF0000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trzałka: w lewo 8">
            <a:extLst>
              <a:ext uri="{FF2B5EF4-FFF2-40B4-BE49-F238E27FC236}">
                <a16:creationId xmlns:a16="http://schemas.microsoft.com/office/drawing/2014/main" id="{49880AF4-17B1-AE19-FAFC-EBB45ABEDC08}"/>
              </a:ext>
            </a:extLst>
          </p:cNvPr>
          <p:cNvSpPr/>
          <p:nvPr/>
        </p:nvSpPr>
        <p:spPr>
          <a:xfrm flipH="1">
            <a:off x="3295128" y="5954504"/>
            <a:ext cx="596152" cy="589032"/>
          </a:xfrm>
          <a:prstGeom prst="leftArrow">
            <a:avLst>
              <a:gd name="adj1" fmla="val 31188"/>
              <a:gd name="adj2" fmla="val 50000"/>
            </a:avLst>
          </a:prstGeom>
          <a:solidFill>
            <a:srgbClr val="FF0000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trzałka: wygięta 11">
            <a:extLst>
              <a:ext uri="{FF2B5EF4-FFF2-40B4-BE49-F238E27FC236}">
                <a16:creationId xmlns:a16="http://schemas.microsoft.com/office/drawing/2014/main" id="{5C615F4B-BD6B-977D-A8D3-1277560B2D58}"/>
              </a:ext>
            </a:extLst>
          </p:cNvPr>
          <p:cNvSpPr/>
          <p:nvPr/>
        </p:nvSpPr>
        <p:spPr>
          <a:xfrm rot="10800000" flipH="1">
            <a:off x="1557908" y="0"/>
            <a:ext cx="2392808" cy="1844824"/>
          </a:xfrm>
          <a:prstGeom prst="bentArrow">
            <a:avLst>
              <a:gd name="adj1" fmla="val 12956"/>
              <a:gd name="adj2" fmla="val 21842"/>
              <a:gd name="adj3" fmla="val 25000"/>
              <a:gd name="adj4" fmla="val 43750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Gwiazda: 8 punktów 9">
            <a:extLst>
              <a:ext uri="{FF2B5EF4-FFF2-40B4-BE49-F238E27FC236}">
                <a16:creationId xmlns:a16="http://schemas.microsoft.com/office/drawing/2014/main" id="{49CC1A51-501C-E542-4BFA-42BE5BEF1527}"/>
              </a:ext>
            </a:extLst>
          </p:cNvPr>
          <p:cNvSpPr/>
          <p:nvPr/>
        </p:nvSpPr>
        <p:spPr>
          <a:xfrm>
            <a:off x="10630916" y="4653136"/>
            <a:ext cx="1080119" cy="576063"/>
          </a:xfrm>
          <a:prstGeom prst="star8">
            <a:avLst/>
          </a:prstGeom>
          <a:solidFill>
            <a:srgbClr val="FF0000"/>
          </a:solidFill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/>
              <a:t>NEW</a:t>
            </a:r>
            <a:endParaRPr lang="en-GB" sz="1800" b="1" dirty="0"/>
          </a:p>
        </p:txBody>
      </p:sp>
      <p:sp>
        <p:nvSpPr>
          <p:cNvPr id="14" name="Gwiazda: 8 punktów 13">
            <a:extLst>
              <a:ext uri="{FF2B5EF4-FFF2-40B4-BE49-F238E27FC236}">
                <a16:creationId xmlns:a16="http://schemas.microsoft.com/office/drawing/2014/main" id="{3EA5C331-69D2-4C19-3990-058EDD0E785A}"/>
              </a:ext>
            </a:extLst>
          </p:cNvPr>
          <p:cNvSpPr/>
          <p:nvPr/>
        </p:nvSpPr>
        <p:spPr>
          <a:xfrm>
            <a:off x="10439710" y="5229199"/>
            <a:ext cx="1080119" cy="576063"/>
          </a:xfrm>
          <a:prstGeom prst="star8">
            <a:avLst/>
          </a:prstGeom>
          <a:solidFill>
            <a:srgbClr val="FF0000"/>
          </a:solidFill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/>
              <a:t>NEW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2064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8" grpId="0" animBg="1"/>
      <p:bldP spid="9" grpId="0" animBg="1"/>
      <p:bldP spid="12" grpId="0" animBg="1"/>
      <p:bldP spid="10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909836" y="2007564"/>
            <a:ext cx="10945216" cy="4537392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3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 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3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3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B.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After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Unit a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versions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3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the </a:t>
            </a:r>
            <a:r>
              <a:rPr lang="pl-PL" sz="37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key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element: </a:t>
            </a:r>
            <a:r>
              <a:rPr lang="pl-PL" sz="3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memorisation</a:t>
            </a:r>
            <a:r>
              <a:rPr lang="pl-PL" sz="3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3700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(4)</a:t>
            </a:r>
            <a:endParaRPr lang="pl-PL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(5)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526461" y="1747461"/>
            <a:ext cx="5417144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5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5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endParaRPr lang="pl-PL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234776" y="4253199"/>
            <a:ext cx="11708828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that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the same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ancestor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as a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result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they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similar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both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their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grammars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vocabularies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50184B80-EF2B-57DB-20E4-903E36F61E3B}"/>
              </a:ext>
            </a:extLst>
          </p:cNvPr>
          <p:cNvSpPr txBox="1">
            <a:spLocks/>
          </p:cNvSpPr>
          <p:nvPr/>
        </p:nvSpPr>
        <p:spPr>
          <a:xfrm>
            <a:off x="245221" y="1747461"/>
            <a:ext cx="6065215" cy="230514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course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three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or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four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) </a:t>
            </a:r>
            <a:r>
              <a:rPr lang="pl-PL" sz="2000" b="1" dirty="0" err="1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cognate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… 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After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Unit a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versions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3/4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key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element: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memorisation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075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245221" y="1747461"/>
            <a:ext cx="6065215" cy="230514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 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presented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in </a:t>
            </a:r>
            <a:r>
              <a:rPr lang="pl-PL" sz="2000" b="1" dirty="0" err="1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parallel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After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Unit a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versions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3/4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key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element: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memorisation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2000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(6)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526461" y="1747461"/>
            <a:ext cx="5417144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5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5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5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taught</a:t>
            </a:r>
            <a:r>
              <a:rPr lang="pl-PL" sz="5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</a:t>
            </a:r>
            <a:r>
              <a:rPr lang="pl-PL" sz="5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learnt</a:t>
            </a:r>
            <a:r>
              <a:rPr lang="pl-PL" sz="5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</a:p>
          <a:p>
            <a:pPr algn="ctr">
              <a:buClr>
                <a:srgbClr val="003300"/>
              </a:buClr>
              <a:buSzPct val="80000"/>
            </a:pPr>
            <a:r>
              <a:rPr lang="pl-PL" sz="5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5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234776" y="4253199"/>
            <a:ext cx="11708828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003300"/>
              </a:buClr>
              <a:buSzPct val="80000"/>
            </a:pP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presentation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material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– 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process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teaching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/learning –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starts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with Unit 1 of Language One,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Unit 1 of Language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Unit 1 of Language Three,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finally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Unit 1 of Synopsis,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Cycle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One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done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again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Unit 2 of L1, Unit 2 of L2, Unit 2 of L3,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finally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Unit 2 of Synopsis,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Cycle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done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In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this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way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up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Unit 30.</a:t>
            </a:r>
          </a:p>
          <a:p>
            <a:pPr algn="ctr">
              <a:lnSpc>
                <a:spcPct val="100000"/>
              </a:lnSpc>
              <a:buClr>
                <a:srgbClr val="003300"/>
              </a:buClr>
              <a:buSzPct val="80000"/>
            </a:pPr>
            <a:r>
              <a:rPr lang="pl-PL" sz="1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0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(7)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526461" y="1747461"/>
            <a:ext cx="5417144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comprises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B…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234776" y="4253198"/>
            <a:ext cx="11708828" cy="2416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books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30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In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Unit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A and B. Band B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an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extension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material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included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in Band A. Band A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covers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Grammar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up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Level B2, Band B –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up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Level C1. It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possible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revise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only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Band A,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first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Band A and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later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Band B,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Band B </a:t>
            </a:r>
            <a:r>
              <a:rPr lang="pl-PL" sz="25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alone</a:t>
            </a:r>
            <a:r>
              <a:rPr lang="pl-PL" sz="2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ctr">
              <a:buClr>
                <a:srgbClr val="003300"/>
              </a:buClr>
              <a:buSzPct val="80000"/>
            </a:pPr>
            <a:r>
              <a:rPr lang="pl-PL" sz="1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1397292-8B27-9F7B-08A8-7A8D0F39342E}"/>
              </a:ext>
            </a:extLst>
          </p:cNvPr>
          <p:cNvSpPr txBox="1">
            <a:spLocks/>
          </p:cNvSpPr>
          <p:nvPr/>
        </p:nvSpPr>
        <p:spPr>
          <a:xfrm>
            <a:off x="245221" y="1747461"/>
            <a:ext cx="6065215" cy="230514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 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In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of the 30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Units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two</a:t>
            </a:r>
            <a:r>
              <a:rPr lang="pl-PL" sz="2000" b="1" dirty="0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bands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, A and B.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After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Unit a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versions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3/4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key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element: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memorisation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19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(8)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526461" y="1747461"/>
            <a:ext cx="5417144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7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synopsis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234776" y="4253199"/>
            <a:ext cx="11708828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last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book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entitled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and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comparative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30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chunks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depicted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textbooks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revising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Unit 12 of L1 (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Perfect in Spanish), L2 (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Perfect in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Portuguese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and L3 (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Perfect in French), the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chunk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dealt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in Unit 12 (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Perfect) of «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analysed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similarities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2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pl-PL" sz="2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pl-PL" sz="2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D541763A-AA8B-ED04-7D98-14A992FADF1A}"/>
              </a:ext>
            </a:extLst>
          </p:cNvPr>
          <p:cNvSpPr txBox="1">
            <a:spLocks/>
          </p:cNvSpPr>
          <p:nvPr/>
        </p:nvSpPr>
        <p:spPr>
          <a:xfrm>
            <a:off x="245221" y="1747461"/>
            <a:ext cx="6065215" cy="230514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 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After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Unit a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comparison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of the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versions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all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the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(</a:t>
            </a:r>
            <a:r>
              <a:rPr lang="pl-PL" sz="2000" b="1" dirty="0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synopsis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).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key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element: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memorisation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469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10236" y="188640"/>
            <a:ext cx="7170721" cy="2947640"/>
          </a:xfrm>
        </p:spPr>
        <p:txBody>
          <a:bodyPr rtlCol="0">
            <a:normAutofit/>
          </a:bodyPr>
          <a:lstStyle/>
          <a:p>
            <a:pPr rtl="0"/>
            <a:r>
              <a:rPr lang="pl-PL" sz="6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 live in </a:t>
            </a:r>
            <a:r>
              <a:rPr lang="pl-PL" sz="6600" b="1" cap="small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ghettoes</a:t>
            </a:r>
            <a:r>
              <a:rPr lang="pl-PL" sz="6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66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our</a:t>
            </a:r>
            <a:r>
              <a:rPr lang="pl-PL" sz="6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native </a:t>
            </a:r>
            <a:r>
              <a:rPr lang="pl-PL" sz="66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endParaRPr lang="pl-PL" sz="66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[Photo] A freshly-constructed wall across a street in the city center ...">
            <a:extLst>
              <a:ext uri="{FF2B5EF4-FFF2-40B4-BE49-F238E27FC236}">
                <a16:creationId xmlns:a16="http://schemas.microsoft.com/office/drawing/2014/main" id="{6BB3DB25-1F56-3671-2D69-E78F6741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74" y="3573016"/>
            <a:ext cx="4759592" cy="28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(9)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526461" y="1747461"/>
            <a:ext cx="5417144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5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memorisation</a:t>
            </a:r>
            <a:endParaRPr lang="pl-PL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217840" y="4238392"/>
            <a:ext cx="11708828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00"/>
              </a:buClr>
              <a:buSzPct val="80000"/>
            </a:pP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levels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457200" indent="-457200">
              <a:buClr>
                <a:srgbClr val="003300"/>
              </a:buClr>
              <a:buSzPct val="80000"/>
              <a:buAutoNum type="arabicParenBoth"/>
            </a:pP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shallow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conscious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</a:t>
            </a:r>
          </a:p>
          <a:p>
            <a:pPr marL="457200" indent="-457200">
              <a:buClr>
                <a:srgbClr val="003300"/>
              </a:buClr>
              <a:buSzPct val="80000"/>
              <a:buAutoNum type="arabicParenBoth"/>
            </a:pP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deep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subconscious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  <a:p>
            <a:pPr>
              <a:buClr>
                <a:srgbClr val="003300"/>
              </a:buClr>
              <a:buSzPct val="80000"/>
            </a:pP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It’s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easy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place a piece of info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into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shallow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memory</a:t>
            </a:r>
            <a:endParaRPr lang="pl-PL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buClr>
                <a:srgbClr val="003300"/>
              </a:buClr>
              <a:buSzPct val="80000"/>
            </a:pP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(but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it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may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deleted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forgotten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just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as fast).</a:t>
            </a:r>
          </a:p>
          <a:p>
            <a:pPr>
              <a:buClr>
                <a:srgbClr val="003300"/>
              </a:buClr>
              <a:buSzPct val="80000"/>
            </a:pP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It’s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much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more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difficult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place a piece of info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into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deep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memory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buClr>
                <a:srgbClr val="003300"/>
              </a:buClr>
              <a:buSzPct val="80000"/>
            </a:pP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(but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once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placed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it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may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stay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for </a:t>
            </a:r>
            <a:r>
              <a:rPr lang="pl-PL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ever</a:t>
            </a:r>
            <a:r>
              <a:rPr lang="pl-PL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).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34FF4217-41C2-7FA2-02BE-E4D66EE0E8C5}"/>
              </a:ext>
            </a:extLst>
          </p:cNvPr>
          <p:cNvSpPr txBox="1">
            <a:spLocks/>
          </p:cNvSpPr>
          <p:nvPr/>
        </p:nvSpPr>
        <p:spPr>
          <a:xfrm>
            <a:off x="245221" y="1747461"/>
            <a:ext cx="6065215" cy="230514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 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After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Unit a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versions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And the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key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element: </a:t>
            </a:r>
            <a:r>
              <a:rPr lang="pl-PL" sz="2000" b="1" dirty="0" err="1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memorisation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.</a:t>
            </a:r>
            <a:endParaRPr lang="pl-PL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67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979840"/>
            <a:ext cx="7992888" cy="8640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features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(10)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526461" y="1747461"/>
            <a:ext cx="5417144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pl-PL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again</a:t>
            </a:r>
            <a:r>
              <a:rPr lang="pl-PL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 algn="ctr">
              <a:buClr>
                <a:srgbClr val="003300"/>
              </a:buClr>
              <a:buSzPct val="80000"/>
            </a:pPr>
            <a:r>
              <a:rPr lang="pl-PL" sz="5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memorisation</a:t>
            </a:r>
            <a:endParaRPr lang="pl-PL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217840" y="4238392"/>
            <a:ext cx="11708828" cy="2305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Band A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alone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grammar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chunk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revised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times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;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when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both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revised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number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revisions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/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repetitions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increases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8 </a:t>
            </a:r>
            <a:r>
              <a:rPr lang="pl-PL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times</a:t>
            </a:r>
            <a:r>
              <a:rPr lang="pl-PL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34FF4217-41C2-7FA2-02BE-E4D66EE0E8C5}"/>
              </a:ext>
            </a:extLst>
          </p:cNvPr>
          <p:cNvSpPr txBox="1">
            <a:spLocks/>
          </p:cNvSpPr>
          <p:nvPr/>
        </p:nvSpPr>
        <p:spPr>
          <a:xfrm>
            <a:off x="245221" y="1747461"/>
            <a:ext cx="6065215" cy="230514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course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 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30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bands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A and B.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After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Unit a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versions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synopsis</a:t>
            </a:r>
            <a:r>
              <a:rPr lang="pl-P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432000" indent="-43200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And the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key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element: </a:t>
            </a:r>
            <a:r>
              <a:rPr lang="pl-PL" sz="2000" b="1" dirty="0" err="1">
                <a:solidFill>
                  <a:srgbClr val="0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memorisation</a:t>
            </a:r>
            <a:r>
              <a:rPr lang="pl-PL" sz="20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.</a:t>
            </a:r>
            <a:endParaRPr lang="pl-PL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64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4006180" y="834488"/>
            <a:ext cx="5544616" cy="256652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Learning a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down to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(11)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E0C838-260D-9129-6EA4-35047CFCA6FE}"/>
              </a:ext>
            </a:extLst>
          </p:cNvPr>
          <p:cNvSpPr txBox="1">
            <a:spLocks/>
          </p:cNvSpPr>
          <p:nvPr/>
        </p:nvSpPr>
        <p:spPr>
          <a:xfrm>
            <a:off x="6492792" y="2492896"/>
            <a:ext cx="5417144" cy="11276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5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memorisation</a:t>
            </a:r>
            <a:endParaRPr lang="pl-PL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dtytuł 2">
                <a:extLst>
                  <a:ext uri="{FF2B5EF4-FFF2-40B4-BE49-F238E27FC236}">
                    <a16:creationId xmlns:a16="http://schemas.microsoft.com/office/drawing/2014/main" id="{4DFFD46F-939A-0820-0103-DF2E87B5C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104" y="3806788"/>
                <a:ext cx="11708828" cy="27367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121899" tIns="60949" rIns="121899" bIns="60949" rtlCol="0" anchor="ctr">
                <a:noAutofit/>
              </a:bodyPr>
              <a:lstStyle>
                <a:lvl1pPr marL="0" indent="0" algn="l" defTabSz="1218987" rtl="0" eaLnBrk="1" latinLnBrk="0" hangingPunct="1">
                  <a:lnSpc>
                    <a:spcPct val="95000"/>
                  </a:lnSpc>
                  <a:spcBef>
                    <a:spcPts val="0"/>
                  </a:spcBef>
                  <a:buSzPct val="100000"/>
                  <a:buFont typeface="Arial" pitchFamily="34" charset="0"/>
                  <a:buNone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8987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480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7973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7467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6960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6453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5947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003300"/>
                  </a:buClr>
                  <a:buSzPct val="80000"/>
                </a:pP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The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success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memorisation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(S</a:t>
                </a:r>
                <a:r>
                  <a:rPr lang="pl-PL" sz="3200" baseline="-250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m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) = </a:t>
                </a:r>
              </a:p>
              <a:p>
                <a:pPr algn="ctr">
                  <a:buClr>
                    <a:srgbClr val="003300"/>
                  </a:buClr>
                  <a:buSzPct val="80000"/>
                </a:pP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= The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success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learning a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foreign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language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is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</a:p>
              <a:p>
                <a:pPr algn="ctr">
                  <a:buClr>
                    <a:srgbClr val="003300"/>
                  </a:buClr>
                  <a:buSzPct val="80000"/>
                </a:pP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in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direct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proportion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to the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number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repetitions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(r) </a:t>
                </a:r>
              </a:p>
              <a:p>
                <a:pPr algn="ctr">
                  <a:buClr>
                    <a:srgbClr val="003300"/>
                  </a:buClr>
                  <a:buSzPct val="80000"/>
                </a:pP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and in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inverse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proportion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to the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size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</a:t>
                </a:r>
                <a:r>
                  <a:rPr lang="pl-PL" sz="32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information</a:t>
                </a:r>
                <a:r>
                  <a:rPr lang="pl-PL" sz="3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(s):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nor/>
                        </m:rPr>
                        <a:rPr lang="pl-PL" b="0" i="0" baseline="-25000" smtClean="0"/>
                        <m:t>m</m:t>
                      </m:r>
                      <m:r>
                        <m:rPr>
                          <m:nor/>
                        </m:rPr>
                        <a:rPr lang="en-GB"/>
                        <m:t> 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Podtytuł 2">
                <a:extLst>
                  <a:ext uri="{FF2B5EF4-FFF2-40B4-BE49-F238E27FC236}">
                    <a16:creationId xmlns:a16="http://schemas.microsoft.com/office/drawing/2014/main" id="{4DFFD46F-939A-0820-0103-DF2E87B5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4" y="3806788"/>
                <a:ext cx="11708828" cy="2736748"/>
              </a:xfrm>
              <a:prstGeom prst="rect">
                <a:avLst/>
              </a:prstGeom>
              <a:blipFill>
                <a:blip r:embed="rId2"/>
                <a:stretch>
                  <a:fillRect t="-1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7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358108" y="1124744"/>
            <a:ext cx="8585496" cy="144238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success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learning 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TRADITIONALLY and SYNOPTICALLY</a:t>
            </a:r>
            <a:endParaRPr lang="pl-PL" sz="36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(12)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DFFD46F-939A-0820-0103-DF2E87B5C095}"/>
              </a:ext>
            </a:extLst>
          </p:cNvPr>
          <p:cNvSpPr txBox="1">
            <a:spLocks/>
          </p:cNvSpPr>
          <p:nvPr/>
        </p:nvSpPr>
        <p:spPr>
          <a:xfrm>
            <a:off x="1341884" y="2729336"/>
            <a:ext cx="10606942" cy="3940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3300"/>
              </a:buClr>
              <a:buSzPct val="80000"/>
            </a:pP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size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one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= 100% s = 1s = s</a:t>
            </a:r>
          </a:p>
          <a:p>
            <a:pPr algn="ctr">
              <a:buClr>
                <a:srgbClr val="003300"/>
              </a:buClr>
              <a:buSzPct val="80000"/>
            </a:pP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size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treated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synoptically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:</a:t>
            </a:r>
          </a:p>
          <a:p>
            <a:pPr algn="ctr">
              <a:buClr>
                <a:srgbClr val="003300"/>
              </a:buClr>
              <a:buSzPct val="80000"/>
            </a:pP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100% of L</a:t>
            </a:r>
            <a:r>
              <a:rPr lang="pl-PL" sz="24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+ 10% of L</a:t>
            </a:r>
            <a:r>
              <a:rPr lang="pl-PL" sz="24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+ 10% of L</a:t>
            </a:r>
            <a:r>
              <a:rPr lang="pl-PL" sz="24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= 1.2s</a:t>
            </a:r>
          </a:p>
          <a:p>
            <a:pPr algn="ctr">
              <a:buClr>
                <a:srgbClr val="003300"/>
              </a:buClr>
              <a:buSzPct val="80000"/>
            </a:pP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cognate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e.g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Neo-Latin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ones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may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be in 90%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similar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identical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90% of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their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vocabularies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grammars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the same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roots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in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Latin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). As a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result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if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know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one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Neo-Latin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want to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another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one,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do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only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10% of 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vocabulary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grammar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latter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as 90% of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it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similar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even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identical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 the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former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(the one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already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learnt</a:t>
            </a:r>
            <a:r>
              <a:rPr lang="pl-PL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).  </a:t>
            </a:r>
          </a:p>
          <a:p>
            <a:endParaRPr lang="pl-PL" sz="1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358108" y="1124744"/>
            <a:ext cx="8585496" cy="144238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success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learning 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TRADITIONALLY and SYNOPTICALLY</a:t>
            </a:r>
            <a:endParaRPr lang="pl-PL" sz="3600" dirty="0">
              <a:solidFill>
                <a:srgbClr val="0000FF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9BA8827-A273-1CA7-E958-63ABCD94A22F}"/>
              </a:ext>
            </a:extLst>
          </p:cNvPr>
          <p:cNvSpPr txBox="1">
            <a:spLocks/>
          </p:cNvSpPr>
          <p:nvPr/>
        </p:nvSpPr>
        <p:spPr>
          <a:xfrm>
            <a:off x="4526780" y="314464"/>
            <a:ext cx="7416824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(13)</a:t>
            </a:r>
            <a:endParaRPr lang="pl-PL" sz="4000" dirty="0">
              <a:solidFill>
                <a:srgbClr val="00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dtytuł 2">
                <a:extLst>
                  <a:ext uri="{FF2B5EF4-FFF2-40B4-BE49-F238E27FC236}">
                    <a16:creationId xmlns:a16="http://schemas.microsoft.com/office/drawing/2014/main" id="{4DFFD46F-939A-0820-0103-DF2E87B5C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828" y="2729336"/>
                <a:ext cx="11110998" cy="394002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121899" tIns="60949" rIns="121899" bIns="60949" rtlCol="0" anchor="ctr">
                <a:noAutofit/>
              </a:bodyPr>
              <a:lstStyle>
                <a:lvl1pPr marL="0" indent="0" algn="l" defTabSz="1218987" rtl="0" eaLnBrk="1" latinLnBrk="0" hangingPunct="1">
                  <a:lnSpc>
                    <a:spcPct val="95000"/>
                  </a:lnSpc>
                  <a:spcBef>
                    <a:spcPts val="0"/>
                  </a:spcBef>
                  <a:buSzPct val="100000"/>
                  <a:buFont typeface="Arial" pitchFamily="34" charset="0"/>
                  <a:buNone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8987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480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7973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10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7467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6960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6453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5947" indent="0" algn="ctr" defTabSz="1218987" rtl="0" eaLnBrk="1" latinLnBrk="0" hangingPunct="1">
                  <a:lnSpc>
                    <a:spcPct val="95000"/>
                  </a:lnSpc>
                  <a:spcBef>
                    <a:spcPts val="1066"/>
                  </a:spcBef>
                  <a:buSzPct val="90000"/>
                  <a:buFont typeface="Century Gothic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003300"/>
                  </a:buClr>
                  <a:buSzPct val="80000"/>
                </a:pP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The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success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learning a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foreign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language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TRADITIONALLY (S</a:t>
                </a:r>
                <a:r>
                  <a:rPr lang="pl-PL" sz="2400" baseline="-250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T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m:rPr>
                          <m:nor/>
                        </m:rPr>
                        <a:rPr lang="pl-PL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𝑟𝑒𝑝𝑒𝑡𝑖𝑡𝑖𝑜𝑛𝑠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buClr>
                    <a:srgbClr val="003300"/>
                  </a:buClr>
                  <a:buSzPct val="80000"/>
                </a:pP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The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success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learning THREE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foreign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language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TRADITIONALLY: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m:rPr>
                          <m:nor/>
                        </m:rPr>
                        <a:rPr lang="pl-PL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The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success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learning THREE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foreign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languages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SYNOPTICALLY (S</a:t>
                </a:r>
                <a:r>
                  <a:rPr lang="pl-PL" sz="2400" baseline="-250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l-PL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l-PL" sz="2400" dirty="0"/>
                  <a:t> 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(Band A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alone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)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or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l-PL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l-PL" sz="2400" dirty="0"/>
                  <a:t> 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(Band A and Band B)</a:t>
                </a:r>
              </a:p>
              <a:p>
                <a:pPr algn="ctr"/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Comparison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of the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two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approaches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l-PL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}&lt;{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l-PL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or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l-PL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}&lt;{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l-PL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</m:t>
                        </m:r>
                      </m:den>
                    </m:f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};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or</a:t>
                </a:r>
                <a:r>
                  <a:rPr lang="pl-PL" sz="24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pl-PL" sz="24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simply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pl-P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6.67</m:t>
                    </m:r>
                  </m:oMath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odtytuł 2">
                <a:extLst>
                  <a:ext uri="{FF2B5EF4-FFF2-40B4-BE49-F238E27FC236}">
                    <a16:creationId xmlns:a16="http://schemas.microsoft.com/office/drawing/2014/main" id="{4DFFD46F-939A-0820-0103-DF2E87B5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28" y="2729336"/>
                <a:ext cx="11110998" cy="3940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0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6780" y="332656"/>
            <a:ext cx="7416824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(14)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4013200" y="1168400"/>
            <a:ext cx="7930404" cy="261940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Teaching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/Learning </a:t>
            </a: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comprises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four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Listening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comprehension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),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Reading (</a:t>
            </a:r>
            <a:r>
              <a:rPr lang="pl-PL" sz="36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comprehension</a:t>
            </a:r>
            <a:r>
              <a:rPr lang="pl-PL" sz="3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),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Speaking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742950" indent="-742950">
              <a:buClr>
                <a:srgbClr val="003300"/>
              </a:buClr>
              <a:buSzPct val="80000"/>
              <a:buFont typeface="+mj-lt"/>
              <a:buAutoNum type="arabicParenR"/>
            </a:pPr>
            <a:r>
              <a:rPr lang="pl-P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Writing</a:t>
            </a:r>
            <a:r>
              <a:rPr lang="pl-P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3646140" y="3975472"/>
            <a:ext cx="8301020" cy="2765896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Listening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and Reading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passive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Speaking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Writing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active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Active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easy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;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passive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difficult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</a:t>
            </a:r>
          </a:p>
          <a:p>
            <a:pPr algn="ctr"/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80% of the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time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devoted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passive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and 20% – to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active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7467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6780" y="332656"/>
            <a:ext cx="7416824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(15)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189756" y="3677920"/>
            <a:ext cx="9741180" cy="299144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 the Internet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lots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of: </a:t>
            </a:r>
          </a:p>
          <a:p>
            <a:pPr marL="457200" indent="-457200">
              <a:buClr>
                <a:srgbClr val="003300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YouTube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films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recorded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by native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speakers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457200" indent="-457200">
              <a:buClr>
                <a:srgbClr val="003300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pieces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literature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457200" indent="-457200">
              <a:buClr>
                <a:srgbClr val="003300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newspapers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magazines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</a:t>
            </a:r>
          </a:p>
          <a:p>
            <a:pPr>
              <a:buClr>
                <a:srgbClr val="003300"/>
              </a:buClr>
              <a:buSzPct val="80000"/>
            </a:pP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Internet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addresses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these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materials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placed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textbooks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as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their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integral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parts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pl-PL" sz="3000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3950716" y="1168400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If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b="1" cap="smal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3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passive</a:t>
            </a:r>
            <a:r>
              <a:rPr lang="pl-PL" sz="3000" b="1" cap="smal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so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important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and 80% of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time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devoted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them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enough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materials to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teach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/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learn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those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skills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and the materials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36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authentic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Strzałka: zakrzywiona w lewo 3">
            <a:extLst>
              <a:ext uri="{FF2B5EF4-FFF2-40B4-BE49-F238E27FC236}">
                <a16:creationId xmlns:a16="http://schemas.microsoft.com/office/drawing/2014/main" id="{75757E72-7AB0-3B8F-3998-7E54FE4D15BC}"/>
              </a:ext>
            </a:extLst>
          </p:cNvPr>
          <p:cNvSpPr/>
          <p:nvPr/>
        </p:nvSpPr>
        <p:spPr>
          <a:xfrm>
            <a:off x="9982844" y="3068960"/>
            <a:ext cx="1512168" cy="2592288"/>
          </a:xfrm>
          <a:prstGeom prst="curvedLeftArrow">
            <a:avLst>
              <a:gd name="adj1" fmla="val 17072"/>
              <a:gd name="adj2" fmla="val 50000"/>
              <a:gd name="adj3" fmla="val 25000"/>
            </a:avLst>
          </a:prstGeom>
          <a:solidFill>
            <a:srgbClr val="FF0000"/>
          </a:solidFill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26780" y="332656"/>
            <a:ext cx="7416824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(16)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2098554" y="3022206"/>
            <a:ext cx="8157004" cy="1728192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Method </a:t>
            </a:r>
          </a:p>
          <a:p>
            <a:pPr algn="ctr"/>
            <a:r>
              <a:rPr lang="pl-PL" sz="4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Approach</a:t>
            </a:r>
            <a:endParaRPr lang="pl-PL" sz="4800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0" y="1224992"/>
            <a:ext cx="12188825" cy="1483928"/>
          </a:xfrm>
          <a:prstGeom prst="rect">
            <a:avLst/>
          </a:prstGeom>
          <a:solidFill>
            <a:srgbClr val="CCFF66"/>
          </a:solidFill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main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characteristic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system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juxtaposition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three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four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order to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analyse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them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b="1" cap="smal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3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parallel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like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Gospels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so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let’s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baptise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new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system…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D94679-6A8B-30F3-C77D-DA91DD5BBA54}"/>
              </a:ext>
            </a:extLst>
          </p:cNvPr>
          <p:cNvSpPr txBox="1"/>
          <p:nvPr/>
        </p:nvSpPr>
        <p:spPr>
          <a:xfrm>
            <a:off x="1920172" y="5041982"/>
            <a:ext cx="1731666" cy="1261884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Español</a:t>
            </a:r>
            <a:endParaRPr lang="pl-PL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363435-3B07-DACC-F7AB-51E801991C74}"/>
              </a:ext>
            </a:extLst>
          </p:cNvPr>
          <p:cNvSpPr txBox="1"/>
          <p:nvPr/>
        </p:nvSpPr>
        <p:spPr>
          <a:xfrm>
            <a:off x="3730488" y="5037250"/>
            <a:ext cx="1793421" cy="1261884"/>
          </a:xfrm>
          <a:prstGeom prst="rect">
            <a:avLst/>
          </a:prstGeom>
          <a:solidFill>
            <a:srgbClr val="0066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Português</a:t>
            </a:r>
            <a:endParaRPr lang="pl-PL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AE745-D925-4809-011A-A818FF990015}"/>
              </a:ext>
            </a:extLst>
          </p:cNvPr>
          <p:cNvSpPr txBox="1"/>
          <p:nvPr/>
        </p:nvSpPr>
        <p:spPr>
          <a:xfrm>
            <a:off x="5614868" y="5037183"/>
            <a:ext cx="1793421" cy="1261884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</a:t>
            </a:r>
            <a:endParaRPr lang="pl-PL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DF8DD-0A6E-1F33-F1FC-99F5F40DB754}"/>
              </a:ext>
            </a:extLst>
          </p:cNvPr>
          <p:cNvSpPr txBox="1"/>
          <p:nvPr/>
        </p:nvSpPr>
        <p:spPr>
          <a:xfrm>
            <a:off x="9413559" y="5037183"/>
            <a:ext cx="1793421" cy="1261884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: wygięta w górę 10">
            <a:extLst>
              <a:ext uri="{FF2B5EF4-FFF2-40B4-BE49-F238E27FC236}">
                <a16:creationId xmlns:a16="http://schemas.microsoft.com/office/drawing/2014/main" id="{7541CBBD-DFC1-DB53-A06D-F30D79B5D8F5}"/>
              </a:ext>
            </a:extLst>
          </p:cNvPr>
          <p:cNvSpPr/>
          <p:nvPr/>
        </p:nvSpPr>
        <p:spPr>
          <a:xfrm rot="5400000" flipV="1">
            <a:off x="10167981" y="2796506"/>
            <a:ext cx="1440160" cy="1264997"/>
          </a:xfrm>
          <a:prstGeom prst="bentUpArrow">
            <a:avLst/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A3A5CBD-4AEA-1761-0AC6-1DFBFF100563}"/>
              </a:ext>
            </a:extLst>
          </p:cNvPr>
          <p:cNvSpPr txBox="1"/>
          <p:nvPr/>
        </p:nvSpPr>
        <p:spPr>
          <a:xfrm>
            <a:off x="7499248" y="5037183"/>
            <a:ext cx="1793421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Italiano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86100" y="332656"/>
            <a:ext cx="8657504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(17)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5734372" y="3573016"/>
            <a:ext cx="4628612" cy="214555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dirty="0">
                <a:solidFill>
                  <a:schemeClr val="bg1"/>
                </a:solidFill>
                <a:latin typeface="Old English Text MT" panose="03040902040508030806" pitchFamily="66" charset="0"/>
              </a:rPr>
              <a:t>English-30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Lingua Franca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Para-</a:t>
            </a:r>
            <a:r>
              <a:rPr lang="pl-PL" sz="3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Format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Volume One</a:t>
            </a:r>
            <a:endParaRPr lang="pl-PL" sz="3000" dirty="0">
              <a:solidFill>
                <a:schemeClr val="bg1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3950716" y="1168400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English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become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Lingua franca of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present-day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world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so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instruction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materials.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Consequently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first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position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</a:t>
            </a:r>
          </a:p>
        </p:txBody>
      </p:sp>
      <p:sp>
        <p:nvSpPr>
          <p:cNvPr id="8" name="Strzałka: zakrzywiona w lewo 7">
            <a:extLst>
              <a:ext uri="{FF2B5EF4-FFF2-40B4-BE49-F238E27FC236}">
                <a16:creationId xmlns:a16="http://schemas.microsoft.com/office/drawing/2014/main" id="{C5734492-7D41-4397-4876-C6B3199A58E9}"/>
              </a:ext>
            </a:extLst>
          </p:cNvPr>
          <p:cNvSpPr/>
          <p:nvPr/>
        </p:nvSpPr>
        <p:spPr>
          <a:xfrm>
            <a:off x="10507000" y="2996952"/>
            <a:ext cx="1204036" cy="1856282"/>
          </a:xfrm>
          <a:prstGeom prst="curvedLeft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4617192C-AA96-6914-ABD8-379909DFC066}"/>
              </a:ext>
            </a:extLst>
          </p:cNvPr>
          <p:cNvSpPr txBox="1">
            <a:spLocks/>
          </p:cNvSpPr>
          <p:nvPr/>
        </p:nvSpPr>
        <p:spPr>
          <a:xfrm>
            <a:off x="3142084" y="5850782"/>
            <a:ext cx="8903038" cy="89058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book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should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same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structure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other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books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hence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term </a:t>
            </a:r>
            <a:r>
              <a:rPr lang="pl-PL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para-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title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 The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prefix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para</a:t>
            </a:r>
            <a:r>
              <a:rPr lang="pl-PL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indicates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that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book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structurally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but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may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used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alone</a:t>
            </a:r>
            <a:r>
              <a:rPr lang="pl-P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42084" y="332656"/>
            <a:ext cx="8801520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(18)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4078188" y="1275032"/>
            <a:ext cx="4628612" cy="214555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dirty="0">
                <a:solidFill>
                  <a:schemeClr val="bg1"/>
                </a:solidFill>
                <a:latin typeface="Old English Text MT" panose="03040902040508030806" pitchFamily="66" charset="0"/>
              </a:rPr>
              <a:t>English-30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Lingua Franca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Para-</a:t>
            </a:r>
            <a:r>
              <a:rPr lang="pl-PL" sz="3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Format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Volume One</a:t>
            </a:r>
            <a:endParaRPr lang="pl-PL" sz="3000" dirty="0">
              <a:solidFill>
                <a:schemeClr val="bg1"/>
              </a:solidFill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4617192C-AA96-6914-ABD8-379909DFC066}"/>
              </a:ext>
            </a:extLst>
          </p:cNvPr>
          <p:cNvSpPr txBox="1">
            <a:spLocks/>
          </p:cNvSpPr>
          <p:nvPr/>
        </p:nvSpPr>
        <p:spPr>
          <a:xfrm>
            <a:off x="3718148" y="3717032"/>
            <a:ext cx="8326974" cy="302433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number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pl-PL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30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title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indicates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number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included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book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 </a:t>
            </a:r>
          </a:p>
          <a:p>
            <a:pPr algn="r"/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Each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Unit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deals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with one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chunk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Grammar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 </a:t>
            </a:r>
          </a:p>
          <a:p>
            <a:pPr algn="r"/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books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same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structure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them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30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units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and –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consequently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– 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number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30 in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their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titles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r"/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As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books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same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structure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it’s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easy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compare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them</a:t>
            </a:r>
            <a:r>
              <a:rPr lang="pl-PL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Strzałka: wygięta w górę 3">
            <a:extLst>
              <a:ext uri="{FF2B5EF4-FFF2-40B4-BE49-F238E27FC236}">
                <a16:creationId xmlns:a16="http://schemas.microsoft.com/office/drawing/2014/main" id="{6D893D03-6466-D39E-BB8A-8249E5174B5F}"/>
              </a:ext>
            </a:extLst>
          </p:cNvPr>
          <p:cNvSpPr/>
          <p:nvPr/>
        </p:nvSpPr>
        <p:spPr>
          <a:xfrm flipV="1">
            <a:off x="8706800" y="2420888"/>
            <a:ext cx="1440160" cy="1264997"/>
          </a:xfrm>
          <a:prstGeom prst="bentUpArrow">
            <a:avLst/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20075" y="260649"/>
            <a:ext cx="7848872" cy="3528391"/>
          </a:xfrm>
        </p:spPr>
        <p:txBody>
          <a:bodyPr rtlCol="0">
            <a:normAutofit fontScale="77500" lnSpcReduction="20000"/>
          </a:bodyPr>
          <a:lstStyle/>
          <a:p>
            <a:pPr marL="426645" lvl="1" indent="0" algn="l">
              <a:buNone/>
            </a:pPr>
            <a:r>
              <a:rPr lang="pl-PL" sz="5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 </a:t>
            </a:r>
            <a:r>
              <a:rPr lang="pl-PL" sz="5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consequence</a:t>
            </a:r>
            <a:r>
              <a:rPr lang="pl-PL" sz="5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we </a:t>
            </a:r>
          </a:p>
          <a:p>
            <a:pPr marL="426645" lvl="1" indent="0" algn="l">
              <a:buNone/>
            </a:pP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–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individual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people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whole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nations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representing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different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native </a:t>
            </a:r>
            <a:r>
              <a:rPr lang="pl-PL" sz="57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57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– </a:t>
            </a:r>
          </a:p>
          <a:p>
            <a:pPr marL="426645" lvl="1" indent="0" algn="l">
              <a:buNone/>
            </a:pPr>
            <a:r>
              <a:rPr lang="pl-PL" sz="5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cannot</a:t>
            </a:r>
            <a:r>
              <a:rPr lang="pl-PL" sz="5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57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communicate</a:t>
            </a:r>
            <a:r>
              <a:rPr lang="pl-PL" sz="57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426645" lvl="1" indent="0" algn="l">
              <a:buNone/>
            </a:pPr>
            <a:endParaRPr lang="pl-PL" sz="3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26645" lvl="1" indent="0" algn="l">
              <a:buNone/>
            </a:pPr>
            <a:endParaRPr lang="pl-PL" sz="3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26645" lvl="1" indent="0" algn="l">
              <a:buNone/>
            </a:pPr>
            <a:endParaRPr lang="pl-PL" sz="3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26645" lvl="1" indent="0" algn="l">
              <a:buNone/>
            </a:pPr>
            <a:endParaRPr lang="pl-PL" sz="3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26645" lvl="1" indent="0" algn="l">
              <a:buNone/>
            </a:pPr>
            <a:endParaRPr lang="pl-PL" sz="3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26645" lvl="1" indent="0" algn="l">
              <a:buNone/>
            </a:pPr>
            <a:endParaRPr lang="pl-PL" sz="28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426645" lvl="1" indent="0">
              <a:buNone/>
            </a:pPr>
            <a:endParaRPr lang="pl-PL" sz="3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World Visits: The Great Wall of China - Seven Wonder In The World">
            <a:extLst>
              <a:ext uri="{FF2B5EF4-FFF2-40B4-BE49-F238E27FC236}">
                <a16:creationId xmlns:a16="http://schemas.microsoft.com/office/drawing/2014/main" id="{AD30EA97-C51F-D668-B8C2-F6D69466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3789040"/>
            <a:ext cx="4536504" cy="27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7A0FC2B1-B61B-0364-2224-4DFB08328EC4}"/>
              </a:ext>
            </a:extLst>
          </p:cNvPr>
          <p:cNvSpPr txBox="1">
            <a:spLocks/>
          </p:cNvSpPr>
          <p:nvPr/>
        </p:nvSpPr>
        <p:spPr>
          <a:xfrm>
            <a:off x="4582244" y="6093296"/>
            <a:ext cx="2736304" cy="45354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6645" lvl="1" algn="l"/>
            <a:r>
              <a:rPr lang="pl-PL" sz="34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Chinese</a:t>
            </a:r>
            <a:r>
              <a:rPr lang="pl-PL" sz="3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Wall</a:t>
            </a:r>
          </a:p>
          <a:p>
            <a:pPr marL="426645" lvl="1"/>
            <a:endParaRPr lang="pl-PL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092" y="332656"/>
            <a:ext cx="8729512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(19)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0" y="2621419"/>
            <a:ext cx="12188825" cy="1728192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Neo-Latin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7230534" cy="1261884"/>
          </a:xfrm>
          <a:prstGeom prst="rect">
            <a:avLst/>
          </a:prstGeom>
          <a:solidFill>
            <a:srgbClr val="CCFF66"/>
          </a:solidFill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final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version of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Romance</a:t>
            </a:r>
            <a:r>
              <a:rPr lang="pl-PL" sz="3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*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(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Neo-Latin</a:t>
            </a:r>
            <a:r>
              <a:rPr lang="pl-PL" sz="3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**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)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as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follows</a:t>
            </a:r>
            <a:endParaRPr lang="pl-PL" sz="3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D94679-6A8B-30F3-C77D-DA91DD5BBA54}"/>
              </a:ext>
            </a:extLst>
          </p:cNvPr>
          <p:cNvSpPr txBox="1"/>
          <p:nvPr/>
        </p:nvSpPr>
        <p:spPr>
          <a:xfrm>
            <a:off x="2566020" y="4430722"/>
            <a:ext cx="2216242" cy="135421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Español-30</a:t>
            </a:r>
          </a:p>
          <a:p>
            <a:pPr algn="ctr"/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 </a:t>
            </a:r>
          </a:p>
          <a:p>
            <a:pPr algn="ctr"/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endParaRPr lang="en-GB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363435-3B07-DACC-F7AB-51E801991C74}"/>
              </a:ext>
            </a:extLst>
          </p:cNvPr>
          <p:cNvSpPr txBox="1"/>
          <p:nvPr/>
        </p:nvSpPr>
        <p:spPr>
          <a:xfrm>
            <a:off x="5014292" y="4430722"/>
            <a:ext cx="2216242" cy="1354217"/>
          </a:xfrm>
          <a:prstGeom prst="rect">
            <a:avLst/>
          </a:prstGeom>
          <a:solidFill>
            <a:srgbClr val="0066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Português-30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Three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AE745-D925-4809-011A-A818FF990015}"/>
              </a:ext>
            </a:extLst>
          </p:cNvPr>
          <p:cNvSpPr txBox="1"/>
          <p:nvPr/>
        </p:nvSpPr>
        <p:spPr>
          <a:xfrm>
            <a:off x="7478569" y="4430722"/>
            <a:ext cx="2216243" cy="135421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DF8DD-0A6E-1F33-F1FC-99F5F40DB754}"/>
              </a:ext>
            </a:extLst>
          </p:cNvPr>
          <p:cNvSpPr txBox="1"/>
          <p:nvPr/>
        </p:nvSpPr>
        <p:spPr>
          <a:xfrm>
            <a:off x="13489" y="4430722"/>
            <a:ext cx="2336507" cy="1354217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English-30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Lingua Franca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Para-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One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rzałka: wygięta w górę 10">
            <a:extLst>
              <a:ext uri="{FF2B5EF4-FFF2-40B4-BE49-F238E27FC236}">
                <a16:creationId xmlns:a16="http://schemas.microsoft.com/office/drawing/2014/main" id="{7541CBBD-DFC1-DB53-A06D-F30D79B5D8F5}"/>
              </a:ext>
            </a:extLst>
          </p:cNvPr>
          <p:cNvSpPr/>
          <p:nvPr/>
        </p:nvSpPr>
        <p:spPr>
          <a:xfrm flipV="1">
            <a:off x="4526781" y="2132853"/>
            <a:ext cx="2719760" cy="459875"/>
          </a:xfrm>
          <a:prstGeom prst="bentUpArrow">
            <a:avLst>
              <a:gd name="adj1" fmla="val 29710"/>
              <a:gd name="adj2" fmla="val 50000"/>
              <a:gd name="adj3" fmla="val 20942"/>
            </a:avLst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462B29-B6FE-9A24-4B86-2F3202F147CA}"/>
              </a:ext>
            </a:extLst>
          </p:cNvPr>
          <p:cNvSpPr txBox="1"/>
          <p:nvPr/>
        </p:nvSpPr>
        <p:spPr>
          <a:xfrm>
            <a:off x="9982844" y="4437112"/>
            <a:ext cx="2216242" cy="1354217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Scrutiny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Five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DC423FE8-E915-8A48-63FC-2279041AFE97}"/>
              </a:ext>
            </a:extLst>
          </p:cNvPr>
          <p:cNvSpPr txBox="1">
            <a:spLocks/>
          </p:cNvSpPr>
          <p:nvPr/>
        </p:nvSpPr>
        <p:spPr>
          <a:xfrm>
            <a:off x="5302324" y="5986602"/>
            <a:ext cx="6814492" cy="792088"/>
          </a:xfrm>
          <a:prstGeom prst="rect">
            <a:avLst/>
          </a:prstGeom>
          <a:solidFill>
            <a:srgbClr val="CCFF66"/>
          </a:solidFill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*</a:t>
            </a:r>
            <a:r>
              <a:rPr lang="pl-PL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Neo-Latin</a:t>
            </a:r>
            <a:r>
              <a:rPr lang="pl-PL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seems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better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term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than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Romance</a:t>
            </a:r>
            <a:r>
              <a:rPr lang="pl-PL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pl-PL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**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Neo-Latin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group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has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been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chosen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as the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first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one, but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there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are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others</a:t>
            </a:r>
            <a:r>
              <a:rPr lang="pl-PL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5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11" grpId="0" animBg="1"/>
      <p:bldP spid="2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70076" y="295334"/>
            <a:ext cx="8873528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(20)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23980" y="1131498"/>
            <a:ext cx="12188825" cy="3665654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r>
              <a:rPr lang="pl-PL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Synoptic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Package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</a:t>
            </a:r>
            <a:r>
              <a:rPr lang="pl-PL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Neo-Latin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Languages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D94679-6A8B-30F3-C77D-DA91DD5BBA54}"/>
              </a:ext>
            </a:extLst>
          </p:cNvPr>
          <p:cNvSpPr txBox="1"/>
          <p:nvPr/>
        </p:nvSpPr>
        <p:spPr>
          <a:xfrm>
            <a:off x="2611033" y="2938879"/>
            <a:ext cx="2216242" cy="135421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Español-30</a:t>
            </a:r>
          </a:p>
          <a:p>
            <a:pPr algn="ctr"/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 </a:t>
            </a:r>
          </a:p>
          <a:p>
            <a:pPr algn="ctr"/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endParaRPr lang="en-GB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363435-3B07-DACC-F7AB-51E801991C74}"/>
              </a:ext>
            </a:extLst>
          </p:cNvPr>
          <p:cNvSpPr txBox="1"/>
          <p:nvPr/>
        </p:nvSpPr>
        <p:spPr>
          <a:xfrm>
            <a:off x="5010272" y="2938879"/>
            <a:ext cx="2216242" cy="1354217"/>
          </a:xfrm>
          <a:prstGeom prst="rect">
            <a:avLst/>
          </a:prstGeom>
          <a:solidFill>
            <a:srgbClr val="0066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Português-30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Three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AE745-D925-4809-011A-A818FF990015}"/>
              </a:ext>
            </a:extLst>
          </p:cNvPr>
          <p:cNvSpPr txBox="1"/>
          <p:nvPr/>
        </p:nvSpPr>
        <p:spPr>
          <a:xfrm>
            <a:off x="7409511" y="2938879"/>
            <a:ext cx="2216243" cy="135421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DF8DD-0A6E-1F33-F1FC-99F5F40DB754}"/>
              </a:ext>
            </a:extLst>
          </p:cNvPr>
          <p:cNvSpPr txBox="1"/>
          <p:nvPr/>
        </p:nvSpPr>
        <p:spPr>
          <a:xfrm>
            <a:off x="121607" y="2938879"/>
            <a:ext cx="2336507" cy="1354217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English-30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Lingua Franca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Para-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One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462B29-B6FE-9A24-4B86-2F3202F147CA}"/>
              </a:ext>
            </a:extLst>
          </p:cNvPr>
          <p:cNvSpPr txBox="1"/>
          <p:nvPr/>
        </p:nvSpPr>
        <p:spPr>
          <a:xfrm>
            <a:off x="9838828" y="2938879"/>
            <a:ext cx="2216242" cy="1354217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Scrutiny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Five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DC423FE8-E915-8A48-63FC-2279041AFE97}"/>
              </a:ext>
            </a:extLst>
          </p:cNvPr>
          <p:cNvSpPr txBox="1">
            <a:spLocks/>
          </p:cNvSpPr>
          <p:nvPr/>
        </p:nvSpPr>
        <p:spPr>
          <a:xfrm>
            <a:off x="3358108" y="5013176"/>
            <a:ext cx="8696962" cy="1728192"/>
          </a:xfrm>
          <a:prstGeom prst="rect">
            <a:avLst/>
          </a:prstGeom>
          <a:noFill/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All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the five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books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over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1,600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pages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been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already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written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pl-PL" sz="3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proof-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 and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ready</a:t>
            </a:r>
            <a:r>
              <a:rPr lang="pl-PL" sz="3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print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5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2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10436" y="295334"/>
            <a:ext cx="5633168" cy="1189450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(21)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23980" y="295334"/>
            <a:ext cx="6103459" cy="6446034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Package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</a:t>
            </a:r>
            <a:r>
              <a:rPr lang="pl-P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Neo-Latin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Languages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l-PL" sz="40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pl-PL" sz="4000" b="1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once</a:t>
            </a:r>
            <a:r>
              <a:rPr lang="pl-PL" sz="40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</a:t>
            </a:r>
            <a:r>
              <a:rPr lang="pl-PL" sz="40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D94679-6A8B-30F3-C77D-DA91DD5BBA54}"/>
              </a:ext>
            </a:extLst>
          </p:cNvPr>
          <p:cNvSpPr txBox="1"/>
          <p:nvPr/>
        </p:nvSpPr>
        <p:spPr>
          <a:xfrm>
            <a:off x="3803339" y="3212975"/>
            <a:ext cx="2216242" cy="135421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Español-30</a:t>
            </a:r>
          </a:p>
          <a:p>
            <a:pPr algn="ctr"/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 </a:t>
            </a:r>
          </a:p>
          <a:p>
            <a:pPr algn="ctr"/>
            <a:r>
              <a:rPr lang="pl-PL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endParaRPr lang="en-GB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363435-3B07-DACC-F7AB-51E801991C74}"/>
              </a:ext>
            </a:extLst>
          </p:cNvPr>
          <p:cNvSpPr txBox="1"/>
          <p:nvPr/>
        </p:nvSpPr>
        <p:spPr>
          <a:xfrm>
            <a:off x="205763" y="5247698"/>
            <a:ext cx="2216242" cy="1354217"/>
          </a:xfrm>
          <a:prstGeom prst="rect">
            <a:avLst/>
          </a:prstGeom>
          <a:solidFill>
            <a:srgbClr val="0066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Português-30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Three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AE745-D925-4809-011A-A818FF990015}"/>
              </a:ext>
            </a:extLst>
          </p:cNvPr>
          <p:cNvSpPr txBox="1"/>
          <p:nvPr/>
        </p:nvSpPr>
        <p:spPr>
          <a:xfrm>
            <a:off x="3803339" y="5299803"/>
            <a:ext cx="2216243" cy="135421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DF8DD-0A6E-1F33-F1FC-99F5F40DB754}"/>
              </a:ext>
            </a:extLst>
          </p:cNvPr>
          <p:cNvSpPr txBox="1"/>
          <p:nvPr/>
        </p:nvSpPr>
        <p:spPr>
          <a:xfrm>
            <a:off x="148264" y="3212975"/>
            <a:ext cx="2216242" cy="1354217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English-30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Lingua Franca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Para-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One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462B29-B6FE-9A24-4B86-2F3202F147CA}"/>
              </a:ext>
            </a:extLst>
          </p:cNvPr>
          <p:cNvSpPr txBox="1"/>
          <p:nvPr/>
        </p:nvSpPr>
        <p:spPr>
          <a:xfrm>
            <a:off x="2004551" y="4195110"/>
            <a:ext cx="2216242" cy="1354217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Neo-Latin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Scrutiny</a:t>
            </a:r>
            <a:endPara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Five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DC423FE8-E915-8A48-63FC-2279041AFE97}"/>
              </a:ext>
            </a:extLst>
          </p:cNvPr>
          <p:cNvSpPr txBox="1">
            <a:spLocks/>
          </p:cNvSpPr>
          <p:nvPr/>
        </p:nvSpPr>
        <p:spPr>
          <a:xfrm>
            <a:off x="6310436" y="1700808"/>
            <a:ext cx="5633168" cy="1045434"/>
          </a:xfrm>
          <a:prstGeom prst="rect">
            <a:avLst/>
          </a:prstGeom>
          <a:noFill/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All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the five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books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–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over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1,600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pages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– …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5A2B1D9A-83FC-794B-7289-C4088295C84A}"/>
              </a:ext>
            </a:extLst>
          </p:cNvPr>
          <p:cNvSpPr txBox="1">
            <a:spLocks/>
          </p:cNvSpPr>
          <p:nvPr/>
        </p:nvSpPr>
        <p:spPr>
          <a:xfrm>
            <a:off x="6297044" y="2962266"/>
            <a:ext cx="5633168" cy="1232844"/>
          </a:xfrm>
          <a:prstGeom prst="rect">
            <a:avLst/>
          </a:prstGeom>
          <a:noFill/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…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been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already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written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A0F08AE6-F567-41C3-4AEA-5B5655577FE8}"/>
              </a:ext>
            </a:extLst>
          </p:cNvPr>
          <p:cNvSpPr txBox="1">
            <a:spLocks/>
          </p:cNvSpPr>
          <p:nvPr/>
        </p:nvSpPr>
        <p:spPr>
          <a:xfrm>
            <a:off x="6310436" y="4411134"/>
            <a:ext cx="5633168" cy="602042"/>
          </a:xfrm>
          <a:prstGeom prst="rect">
            <a:avLst/>
          </a:prstGeom>
          <a:noFill/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…</a:t>
            </a:r>
            <a:r>
              <a:rPr lang="pl-PL" sz="3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proof-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,…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8018C6E5-17E8-630F-8974-016C3FCF2F6B}"/>
              </a:ext>
            </a:extLst>
          </p:cNvPr>
          <p:cNvSpPr txBox="1">
            <a:spLocks/>
          </p:cNvSpPr>
          <p:nvPr/>
        </p:nvSpPr>
        <p:spPr>
          <a:xfrm>
            <a:off x="6309222" y="5229200"/>
            <a:ext cx="5633168" cy="1080120"/>
          </a:xfrm>
          <a:prstGeom prst="rect">
            <a:avLst/>
          </a:prstGeom>
          <a:noFill/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…and </a:t>
            </a:r>
            <a:r>
              <a:rPr lang="pl-PL" sz="3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are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ready</a:t>
            </a:r>
            <a:r>
              <a:rPr lang="pl-PL" sz="3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3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print</a:t>
            </a:r>
            <a:r>
              <a:rPr lang="pl-PL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6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2" grpId="0" animBg="1"/>
      <p:bldP spid="7" grpId="0"/>
      <p:bldP spid="6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092" y="332656"/>
            <a:ext cx="8729512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(22)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0" y="2621419"/>
            <a:ext cx="12188825" cy="172819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Germanic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7102524" cy="12618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suggested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version of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Germanic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as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follows</a:t>
            </a:r>
            <a:endParaRPr lang="pl-PL" sz="3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D94679-6A8B-30F3-C77D-DA91DD5BBA54}"/>
              </a:ext>
            </a:extLst>
          </p:cNvPr>
          <p:cNvSpPr txBox="1"/>
          <p:nvPr/>
        </p:nvSpPr>
        <p:spPr>
          <a:xfrm>
            <a:off x="2566020" y="4667071"/>
            <a:ext cx="2216242" cy="135421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0000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German-30</a:t>
            </a:r>
          </a:p>
          <a:p>
            <a:pPr algn="ctr"/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Germanic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 </a:t>
            </a:r>
          </a:p>
          <a:p>
            <a:pPr algn="ctr"/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363435-3B07-DACC-F7AB-51E801991C74}"/>
              </a:ext>
            </a:extLst>
          </p:cNvPr>
          <p:cNvSpPr txBox="1"/>
          <p:nvPr/>
        </p:nvSpPr>
        <p:spPr>
          <a:xfrm>
            <a:off x="5014292" y="4667071"/>
            <a:ext cx="2216242" cy="1354217"/>
          </a:xfrm>
          <a:prstGeom prst="rect">
            <a:avLst/>
          </a:prstGeom>
          <a:solidFill>
            <a:srgbClr val="CC66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Dutch-30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Three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AE745-D925-4809-011A-A818FF990015}"/>
              </a:ext>
            </a:extLst>
          </p:cNvPr>
          <p:cNvSpPr txBox="1"/>
          <p:nvPr/>
        </p:nvSpPr>
        <p:spPr>
          <a:xfrm>
            <a:off x="7465220" y="4667071"/>
            <a:ext cx="2216243" cy="1354217"/>
          </a:xfrm>
          <a:prstGeom prst="rect">
            <a:avLst/>
          </a:prstGeom>
          <a:solidFill>
            <a:srgbClr val="CC00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Aharoni" panose="020B0604020202020204" pitchFamily="2" charset="-79"/>
              </a:rPr>
              <a:t>Danish-30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DF8DD-0A6E-1F33-F1FC-99F5F40DB754}"/>
              </a:ext>
            </a:extLst>
          </p:cNvPr>
          <p:cNvSpPr txBox="1"/>
          <p:nvPr/>
        </p:nvSpPr>
        <p:spPr>
          <a:xfrm>
            <a:off x="13489" y="4667071"/>
            <a:ext cx="2336507" cy="1354217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English-30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Lingua Franca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Para-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One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rzałka: wygięta w górę 10">
            <a:extLst>
              <a:ext uri="{FF2B5EF4-FFF2-40B4-BE49-F238E27FC236}">
                <a16:creationId xmlns:a16="http://schemas.microsoft.com/office/drawing/2014/main" id="{7541CBBD-DFC1-DB53-A06D-F30D79B5D8F5}"/>
              </a:ext>
            </a:extLst>
          </p:cNvPr>
          <p:cNvSpPr/>
          <p:nvPr/>
        </p:nvSpPr>
        <p:spPr>
          <a:xfrm flipV="1">
            <a:off x="3430116" y="2132852"/>
            <a:ext cx="3816425" cy="459875"/>
          </a:xfrm>
          <a:prstGeom prst="bentUpArrow">
            <a:avLst>
              <a:gd name="adj1" fmla="val 36124"/>
              <a:gd name="adj2" fmla="val 50000"/>
              <a:gd name="adj3" fmla="val 20942"/>
            </a:avLst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462B29-B6FE-9A24-4B86-2F3202F147CA}"/>
              </a:ext>
            </a:extLst>
          </p:cNvPr>
          <p:cNvSpPr txBox="1"/>
          <p:nvPr/>
        </p:nvSpPr>
        <p:spPr>
          <a:xfrm>
            <a:off x="9982844" y="4667071"/>
            <a:ext cx="2216242" cy="1354217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Synopsis-30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Scrutiny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Five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092" y="332656"/>
            <a:ext cx="8729512" cy="648072"/>
          </a:xfrm>
          <a:ln w="28575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System of FLT/L (23)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0" y="2621419"/>
            <a:ext cx="12188825" cy="1728192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Slavonic</a:t>
            </a:r>
            <a:r>
              <a:rPr lang="pl-PL" sz="4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endParaRPr lang="pl-PL" sz="4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7102524" cy="1261884"/>
          </a:xfrm>
          <a:prstGeom prst="rect">
            <a:avLst/>
          </a:prstGeom>
          <a:solidFill>
            <a:srgbClr val="CCFFFF"/>
          </a:solidFill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suggested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version of the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Package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Slavonic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be as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follows</a:t>
            </a:r>
            <a:endParaRPr lang="pl-PL" sz="3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D94679-6A8B-30F3-C77D-DA91DD5BBA54}"/>
              </a:ext>
            </a:extLst>
          </p:cNvPr>
          <p:cNvSpPr txBox="1"/>
          <p:nvPr/>
        </p:nvSpPr>
        <p:spPr>
          <a:xfrm>
            <a:off x="2510018" y="4667071"/>
            <a:ext cx="2216242" cy="1354217"/>
          </a:xfrm>
          <a:prstGeom prst="rect">
            <a:avLst/>
          </a:prstGeom>
          <a:solidFill>
            <a:srgbClr val="CCFF66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0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Polish-30</a:t>
            </a:r>
          </a:p>
          <a:p>
            <a:pPr algn="ctr"/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Slavonic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 </a:t>
            </a:r>
          </a:p>
          <a:p>
            <a:pPr algn="ctr"/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363435-3B07-DACC-F7AB-51E801991C74}"/>
              </a:ext>
            </a:extLst>
          </p:cNvPr>
          <p:cNvSpPr txBox="1"/>
          <p:nvPr/>
        </p:nvSpPr>
        <p:spPr>
          <a:xfrm>
            <a:off x="4886282" y="4667071"/>
            <a:ext cx="2216242" cy="1354217"/>
          </a:xfrm>
          <a:prstGeom prst="rect">
            <a:avLst/>
          </a:prstGeom>
          <a:solidFill>
            <a:srgbClr val="FF33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Tempus Sans ITC" panose="04020404030D07020202" pitchFamily="82" charset="0"/>
                <a:cs typeface="Calibri" panose="020F0502020204030204" pitchFamily="34" charset="0"/>
              </a:rPr>
              <a:t>Russian</a:t>
            </a:r>
            <a:r>
              <a:rPr lang="pl-PL" sz="28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Slavonic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Three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4AE745-D925-4809-011A-A818FF990015}"/>
              </a:ext>
            </a:extLst>
          </p:cNvPr>
          <p:cNvSpPr txBox="1"/>
          <p:nvPr/>
        </p:nvSpPr>
        <p:spPr>
          <a:xfrm>
            <a:off x="7262546" y="4667071"/>
            <a:ext cx="2552531" cy="1354217"/>
          </a:xfrm>
          <a:prstGeom prst="rect">
            <a:avLst/>
          </a:prstGeom>
          <a:solidFill>
            <a:srgbClr val="006666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Tempus Sans ITC" panose="04020404030D07020202" pitchFamily="82" charset="0"/>
                <a:cs typeface="Calibri" panose="020F0502020204030204" pitchFamily="34" charset="0"/>
              </a:rPr>
              <a:t>Serbian</a:t>
            </a:r>
            <a:r>
              <a:rPr lang="pl-PL" b="1" dirty="0">
                <a:solidFill>
                  <a:schemeClr val="bg1"/>
                </a:solidFill>
                <a:latin typeface="Tempus Sans ITC" panose="04020404030D07020202" pitchFamily="82" charset="0"/>
                <a:ea typeface="Yu Mincho Light" panose="020B0400000000000000" pitchFamily="18" charset="-128"/>
                <a:cs typeface="Calibri" panose="020F0502020204030204" pitchFamily="34" charset="0"/>
              </a:rPr>
              <a:t>/Croat-30</a:t>
            </a:r>
          </a:p>
          <a:p>
            <a:pPr algn="ctr"/>
            <a:endParaRPr lang="pl-PL" sz="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Slavonic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DF8DD-0A6E-1F33-F1FC-99F5F40DB754}"/>
              </a:ext>
            </a:extLst>
          </p:cNvPr>
          <p:cNvSpPr txBox="1"/>
          <p:nvPr/>
        </p:nvSpPr>
        <p:spPr>
          <a:xfrm>
            <a:off x="13489" y="4667071"/>
            <a:ext cx="2336507" cy="1354217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English-30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Lingua Franca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Para-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One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rzałka: wygięta w górę 10">
            <a:extLst>
              <a:ext uri="{FF2B5EF4-FFF2-40B4-BE49-F238E27FC236}">
                <a16:creationId xmlns:a16="http://schemas.microsoft.com/office/drawing/2014/main" id="{7541CBBD-DFC1-DB53-A06D-F30D79B5D8F5}"/>
              </a:ext>
            </a:extLst>
          </p:cNvPr>
          <p:cNvSpPr/>
          <p:nvPr/>
        </p:nvSpPr>
        <p:spPr>
          <a:xfrm flipV="1">
            <a:off x="2566020" y="2132852"/>
            <a:ext cx="3816425" cy="459875"/>
          </a:xfrm>
          <a:prstGeom prst="bentUpArrow">
            <a:avLst>
              <a:gd name="adj1" fmla="val 36124"/>
              <a:gd name="adj2" fmla="val 50000"/>
              <a:gd name="adj3" fmla="val 20942"/>
            </a:avLst>
          </a:prstGeom>
          <a:solidFill>
            <a:srgbClr val="FF000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462B29-B6FE-9A24-4B86-2F3202F147CA}"/>
              </a:ext>
            </a:extLst>
          </p:cNvPr>
          <p:cNvSpPr txBox="1"/>
          <p:nvPr/>
        </p:nvSpPr>
        <p:spPr>
          <a:xfrm>
            <a:off x="9982844" y="4667071"/>
            <a:ext cx="2216242" cy="1354217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Dreaming Outloud Script Pro" panose="020B0604020202020204" pitchFamily="66" charset="0"/>
              </a:rPr>
              <a:t>Synopsis-30</a:t>
            </a: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Slavonic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Synoptic</a:t>
            </a: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Scrutiny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Five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1333518" y="5301208"/>
            <a:ext cx="10605276" cy="1368151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ONE YEAR: 30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x 8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= 240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endParaRPr lang="pl-PL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 YEARS: 2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years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x 30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x 4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= 240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3950716" y="1168400"/>
            <a:ext cx="7992888" cy="3844776"/>
          </a:xfrm>
          <a:prstGeom prst="rect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Band A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alone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= 240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hours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spent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with a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teacher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twice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as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many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(480)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spent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on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self-study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</a:p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120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two-hour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blocks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= 240 (45-minute)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= 60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Spanish + 60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Portuguese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+ 60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French + 60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Synopsis. One 90-minute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block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one Unit.</a:t>
            </a:r>
          </a:p>
        </p:txBody>
      </p:sp>
      <p:sp>
        <p:nvSpPr>
          <p:cNvPr id="7" name="Strzałka: wygięta 6">
            <a:extLst>
              <a:ext uri="{FF2B5EF4-FFF2-40B4-BE49-F238E27FC236}">
                <a16:creationId xmlns:a16="http://schemas.microsoft.com/office/drawing/2014/main" id="{165EC4FB-9174-B6DC-C546-267005F2895C}"/>
              </a:ext>
            </a:extLst>
          </p:cNvPr>
          <p:cNvSpPr/>
          <p:nvPr/>
        </p:nvSpPr>
        <p:spPr>
          <a:xfrm rot="16200000" flipH="1">
            <a:off x="1638188" y="2988680"/>
            <a:ext cx="2664296" cy="1960760"/>
          </a:xfrm>
          <a:prstGeom prst="bentArrow">
            <a:avLst>
              <a:gd name="adj1" fmla="val 10935"/>
              <a:gd name="adj2" fmla="val 23672"/>
              <a:gd name="adj3" fmla="val 23967"/>
              <a:gd name="adj4" fmla="val 43750"/>
            </a:avLst>
          </a:prstGeom>
          <a:solidFill>
            <a:srgbClr val="FF0000"/>
          </a:solidFill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FAB9A2D1-E9EF-CCC1-734F-1CC8C6D99D45}"/>
              </a:ext>
            </a:extLst>
          </p:cNvPr>
          <p:cNvSpPr txBox="1">
            <a:spLocks/>
          </p:cNvSpPr>
          <p:nvPr/>
        </p:nvSpPr>
        <p:spPr>
          <a:xfrm>
            <a:off x="5374332" y="303160"/>
            <a:ext cx="6569272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Course (1)</a:t>
            </a:r>
            <a:endParaRPr lang="pl-PL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1341884" y="5301208"/>
            <a:ext cx="10605276" cy="1368151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ONE YEAR: 30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x 16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= 480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endParaRPr lang="pl-PL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 YEARS: 2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years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x 30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x 8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week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= 480 </a:t>
            </a:r>
            <a:r>
              <a:rPr lang="pl-PL" sz="3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3950716" y="1168400"/>
            <a:ext cx="7992888" cy="3844776"/>
          </a:xfrm>
          <a:prstGeom prst="rect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Band A + Band B = 480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hours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spent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with a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teacher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twice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as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many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(960)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spent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on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self-study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</a:p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240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two-hour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blocks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= 480 (45-minute)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= 120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Spanish + 120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Portuguese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+ 120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French + 120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hrs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Synopsis.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90-minute </a:t>
            </a:r>
            <a:r>
              <a:rPr lang="pl-PL" sz="3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blocks</a:t>
            </a:r>
            <a:r>
              <a:rPr lang="pl-PL" sz="3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one Unit.</a:t>
            </a:r>
          </a:p>
        </p:txBody>
      </p:sp>
      <p:sp>
        <p:nvSpPr>
          <p:cNvPr id="7" name="Strzałka: wygięta 6">
            <a:extLst>
              <a:ext uri="{FF2B5EF4-FFF2-40B4-BE49-F238E27FC236}">
                <a16:creationId xmlns:a16="http://schemas.microsoft.com/office/drawing/2014/main" id="{165EC4FB-9174-B6DC-C546-267005F2895C}"/>
              </a:ext>
            </a:extLst>
          </p:cNvPr>
          <p:cNvSpPr/>
          <p:nvPr/>
        </p:nvSpPr>
        <p:spPr>
          <a:xfrm rot="16200000" flipH="1">
            <a:off x="1638188" y="2988680"/>
            <a:ext cx="2664296" cy="1960760"/>
          </a:xfrm>
          <a:prstGeom prst="bentArrow">
            <a:avLst>
              <a:gd name="adj1" fmla="val 10935"/>
              <a:gd name="adj2" fmla="val 23672"/>
              <a:gd name="adj3" fmla="val 23967"/>
              <a:gd name="adj4" fmla="val 43750"/>
            </a:avLst>
          </a:prstGeom>
          <a:solidFill>
            <a:srgbClr val="FF0000"/>
          </a:solidFill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FAB9A2D1-E9EF-CCC1-734F-1CC8C6D99D45}"/>
              </a:ext>
            </a:extLst>
          </p:cNvPr>
          <p:cNvSpPr txBox="1">
            <a:spLocks/>
          </p:cNvSpPr>
          <p:nvPr/>
        </p:nvSpPr>
        <p:spPr>
          <a:xfrm>
            <a:off x="5374332" y="303160"/>
            <a:ext cx="6569272" cy="64807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Synoptic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Course (2)</a:t>
            </a:r>
            <a:endParaRPr lang="pl-PL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3790156" y="332656"/>
            <a:ext cx="8153448" cy="6336704"/>
          </a:xfrm>
          <a:prstGeom prst="rect">
            <a:avLst/>
          </a:prstGeom>
          <a:noFill/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pl-PL" i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pl-PL" sz="4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Piotr Wahl, </a:t>
            </a:r>
          </a:p>
          <a:p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Szczecin University </a:t>
            </a:r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pl-PL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e-mail: 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wahl3@wp.pl</a:t>
            </a:r>
            <a:endParaRPr lang="pl-PL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Szczecin University e-mail: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iotr.wahl@usz.edu.pl</a:t>
            </a:r>
            <a:endParaRPr lang="pl-PL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pl-PL" i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Szczecin University = </a:t>
            </a:r>
            <a:r>
              <a:rPr lang="pl-PL" i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Uniwersytet Szczeciński</a:t>
            </a:r>
          </a:p>
          <a:p>
            <a:pPr algn="ctr"/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Centre = </a:t>
            </a:r>
          </a:p>
          <a:p>
            <a:pPr algn="ctr"/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l-PL" i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Akademickie Centrum Kształcenia Językowego (ACKJ)</a:t>
            </a:r>
          </a:p>
          <a:p>
            <a:pPr algn="ctr"/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Ul. Wawrzyniaka 15 (</a:t>
            </a:r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70-393 Szczecin</a:t>
            </a:r>
          </a:p>
          <a:p>
            <a:pPr algn="ctr"/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Poland = Polska</a:t>
            </a:r>
          </a:p>
          <a:p>
            <a:endParaRPr lang="pl-PL" sz="16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ACKJ front </a:t>
            </a:r>
            <a:r>
              <a:rPr lang="pl-P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tel.: (+48 91) 444 38 10</a:t>
            </a:r>
          </a:p>
          <a:p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ACKJ e-mail: </a:t>
            </a: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biuroackj@usz.edu.pl</a:t>
            </a:r>
            <a:endParaRPr lang="pl-PL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701F765-7781-22E1-1677-0D69F3BAD843}"/>
              </a:ext>
            </a:extLst>
          </p:cNvPr>
          <p:cNvSpPr/>
          <p:nvPr/>
        </p:nvSpPr>
        <p:spPr>
          <a:xfrm>
            <a:off x="3790156" y="3183480"/>
            <a:ext cx="8280920" cy="2549776"/>
          </a:xfrm>
          <a:prstGeom prst="rect">
            <a:avLst/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50716" y="1123504"/>
            <a:ext cx="7992888" cy="230425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3A728C4-BEC3-56D3-F96E-BA3D592EAA4A}"/>
              </a:ext>
            </a:extLst>
          </p:cNvPr>
          <p:cNvSpPr txBox="1">
            <a:spLocks/>
          </p:cNvSpPr>
          <p:nvPr/>
        </p:nvSpPr>
        <p:spPr>
          <a:xfrm>
            <a:off x="3790156" y="1248584"/>
            <a:ext cx="7992888" cy="4628688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6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Thank</a:t>
            </a:r>
            <a:r>
              <a:rPr lang="pl-PL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</a:t>
            </a:r>
            <a:r>
              <a:rPr lang="pl-PL" sz="6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attention</a:t>
            </a:r>
            <a:r>
              <a:rPr lang="pl-PL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and </a:t>
            </a:r>
            <a:r>
              <a:rPr lang="pl-PL" sz="6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time</a:t>
            </a:r>
            <a:r>
              <a:rPr lang="pl-PL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2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01E22DF-B7E1-7A85-77F1-6DE2D56E6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140" y="203923"/>
            <a:ext cx="8352928" cy="1352869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So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what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remedy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change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situation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endParaRPr lang="pl-PL" dirty="0"/>
          </a:p>
        </p:txBody>
      </p:sp>
      <p:sp>
        <p:nvSpPr>
          <p:cNvPr id="2" name="Tytuł 5">
            <a:extLst>
              <a:ext uri="{FF2B5EF4-FFF2-40B4-BE49-F238E27FC236}">
                <a16:creationId xmlns:a16="http://schemas.microsoft.com/office/drawing/2014/main" id="{28F1ECA0-1D16-6DAB-F2C6-0C95720E296F}"/>
              </a:ext>
            </a:extLst>
          </p:cNvPr>
          <p:cNvSpPr txBox="1">
            <a:spLocks/>
          </p:cNvSpPr>
          <p:nvPr/>
        </p:nvSpPr>
        <p:spPr>
          <a:xfrm>
            <a:off x="5086300" y="1951067"/>
            <a:ext cx="4008496" cy="864095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600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…to </a:t>
            </a:r>
            <a:r>
              <a:rPr lang="pl-PL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break</a:t>
            </a:r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free</a:t>
            </a:r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from </a:t>
            </a:r>
            <a:r>
              <a:rPr lang="pl-PL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prison</a:t>
            </a:r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.</a:t>
            </a:r>
            <a:endParaRPr lang="pl-PL" dirty="0">
              <a:solidFill>
                <a:srgbClr val="003300"/>
              </a:solidFill>
            </a:endParaRPr>
          </a:p>
        </p:txBody>
      </p:sp>
      <p:sp>
        <p:nvSpPr>
          <p:cNvPr id="3" name="Tytuł 5">
            <a:extLst>
              <a:ext uri="{FF2B5EF4-FFF2-40B4-BE49-F238E27FC236}">
                <a16:creationId xmlns:a16="http://schemas.microsoft.com/office/drawing/2014/main" id="{CE44D931-B6E8-1313-CF7B-D91383F58366}"/>
              </a:ext>
            </a:extLst>
          </p:cNvPr>
          <p:cNvSpPr txBox="1">
            <a:spLocks/>
          </p:cNvSpPr>
          <p:nvPr/>
        </p:nvSpPr>
        <p:spPr>
          <a:xfrm>
            <a:off x="7606580" y="3666519"/>
            <a:ext cx="3652942" cy="842599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600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…to </a:t>
            </a:r>
            <a:r>
              <a:rPr lang="pl-PL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escape</a:t>
            </a:r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from the </a:t>
            </a:r>
            <a:r>
              <a:rPr lang="pl-PL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ghetto</a:t>
            </a:r>
            <a:r>
              <a:rPr lang="pl-PL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.</a:t>
            </a:r>
            <a:endParaRPr lang="pl-PL" dirty="0">
              <a:solidFill>
                <a:srgbClr val="003300"/>
              </a:solidFill>
            </a:endParaRPr>
          </a:p>
        </p:txBody>
      </p:sp>
      <p:sp>
        <p:nvSpPr>
          <p:cNvPr id="4" name="Tytuł 5">
            <a:extLst>
              <a:ext uri="{FF2B5EF4-FFF2-40B4-BE49-F238E27FC236}">
                <a16:creationId xmlns:a16="http://schemas.microsoft.com/office/drawing/2014/main" id="{1CD0CC69-72B0-34F9-2D84-D11769AC108A}"/>
              </a:ext>
            </a:extLst>
          </p:cNvPr>
          <p:cNvSpPr txBox="1">
            <a:spLocks/>
          </p:cNvSpPr>
          <p:nvPr/>
        </p:nvSpPr>
        <p:spPr>
          <a:xfrm>
            <a:off x="3790157" y="5266975"/>
            <a:ext cx="4586211" cy="957595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…to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pull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down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all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communication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walls</a:t>
            </a:r>
            <a:r>
              <a:rPr lang="pl-PL" sz="32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.</a:t>
            </a:r>
            <a:endParaRPr lang="pl-PL" sz="3200" dirty="0">
              <a:solidFill>
                <a:srgbClr val="003300"/>
              </a:solidFill>
            </a:endParaRPr>
          </a:p>
        </p:txBody>
      </p:sp>
      <p:pic>
        <p:nvPicPr>
          <p:cNvPr id="7" name="Picture 2" descr="[Photo] A freshly-constructed wall across a street in the city center ...">
            <a:extLst>
              <a:ext uri="{FF2B5EF4-FFF2-40B4-BE49-F238E27FC236}">
                <a16:creationId xmlns:a16="http://schemas.microsoft.com/office/drawing/2014/main" id="{3C06C8A8-99CE-D6C3-503B-618F726A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02" y="3068962"/>
            <a:ext cx="3866778" cy="19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orld Visits: The Great Wall of China - Seven Wonder In The World">
            <a:extLst>
              <a:ext uri="{FF2B5EF4-FFF2-40B4-BE49-F238E27FC236}">
                <a16:creationId xmlns:a16="http://schemas.microsoft.com/office/drawing/2014/main" id="{4D4A2BDB-8FC4-9E06-D2B9-7127EA70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4674634"/>
            <a:ext cx="360040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gitara&#10;&#10;Opis wygenerowany automatycznie">
            <a:extLst>
              <a:ext uri="{FF2B5EF4-FFF2-40B4-BE49-F238E27FC236}">
                <a16:creationId xmlns:a16="http://schemas.microsoft.com/office/drawing/2014/main" id="{96C0438B-1CF9-9448-9D70-4768960A8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52" y="1556791"/>
            <a:ext cx="3600400" cy="21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01E22DF-B7E1-7A85-77F1-6DE2D56E6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6100" y="1196752"/>
            <a:ext cx="8640960" cy="187220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If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had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not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been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lucky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to </a:t>
            </a:r>
            <a:r>
              <a:rPr lang="pl-PL" sz="4000" b="1" cap="smal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acquire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b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</a:b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two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more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cap="smal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native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2" name="Tytuł 5">
            <a:extLst>
              <a:ext uri="{FF2B5EF4-FFF2-40B4-BE49-F238E27FC236}">
                <a16:creationId xmlns:a16="http://schemas.microsoft.com/office/drawing/2014/main" id="{6F1E93A3-8013-DB08-C64C-E35A44A60E52}"/>
              </a:ext>
            </a:extLst>
          </p:cNvPr>
          <p:cNvSpPr txBox="1">
            <a:spLocks/>
          </p:cNvSpPr>
          <p:nvPr/>
        </p:nvSpPr>
        <p:spPr>
          <a:xfrm>
            <a:off x="4294212" y="3573016"/>
            <a:ext cx="6768752" cy="309634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</a:p>
          <a:p>
            <a:pPr algn="ctr"/>
            <a:r>
              <a:rPr lang="pl-PL" sz="6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6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pl-PL" sz="6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pl-PL" sz="6000" dirty="0">
              <a:solidFill>
                <a:srgbClr val="FF0000"/>
              </a:solidFill>
            </a:endParaRPr>
          </a:p>
        </p:txBody>
      </p:sp>
      <p:sp>
        <p:nvSpPr>
          <p:cNvPr id="3" name="Tytuł 5">
            <a:extLst>
              <a:ext uri="{FF2B5EF4-FFF2-40B4-BE49-F238E27FC236}">
                <a16:creationId xmlns:a16="http://schemas.microsoft.com/office/drawing/2014/main" id="{A8F989C4-BF82-D2DD-DB24-B5C08515FE4B}"/>
              </a:ext>
            </a:extLst>
          </p:cNvPr>
          <p:cNvSpPr txBox="1">
            <a:spLocks/>
          </p:cNvSpPr>
          <p:nvPr/>
        </p:nvSpPr>
        <p:spPr>
          <a:xfrm>
            <a:off x="3790156" y="404664"/>
            <a:ext cx="8136904" cy="792088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how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 ?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06380" y="332656"/>
            <a:ext cx="6120680" cy="1080120"/>
          </a:xfrm>
        </p:spPr>
        <p:txBody>
          <a:bodyPr rtlCol="0" anchor="ctr">
            <a:noAutofit/>
          </a:bodyPr>
          <a:lstStyle/>
          <a:p>
            <a:pPr rtl="0"/>
            <a:r>
              <a:rPr lang="pl-PL" sz="66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Ach, </a:t>
            </a:r>
            <a:r>
              <a:rPr lang="pl-PL" sz="66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so</a:t>
            </a:r>
            <a:r>
              <a:rPr lang="pl-PL" sz="66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…</a:t>
            </a:r>
            <a:endParaRPr lang="pl-PL" sz="66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4438228" y="1556792"/>
            <a:ext cx="7488832" cy="237626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  <a:r>
              <a:rPr lang="pl-PL" sz="6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6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b="1" cap="small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acquire</a:t>
            </a:r>
            <a:r>
              <a:rPr lang="pl-PL" sz="6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native </a:t>
            </a:r>
            <a:r>
              <a:rPr lang="pl-PL" sz="6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6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  <a:endParaRPr lang="pl-PL" sz="6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3790156" y="3789040"/>
            <a:ext cx="8153448" cy="273630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…and </a:t>
            </a:r>
            <a:r>
              <a:rPr lang="pl-PL" sz="6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b="1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sz="6000" b="1" cap="smal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6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r>
              <a:rPr lang="pl-PL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4552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54252" y="208484"/>
            <a:ext cx="7416824" cy="649312"/>
          </a:xfrm>
        </p:spPr>
        <p:txBody>
          <a:bodyPr rtlCol="0" anchor="ctr">
            <a:noAutofit/>
          </a:bodyPr>
          <a:lstStyle/>
          <a:p>
            <a:pPr algn="r" rtl="0"/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What’s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difference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?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1341884" y="929804"/>
            <a:ext cx="10729192" cy="257120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acquire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native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(s) 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when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you’re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very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young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it’s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an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effortless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process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everything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goes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into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subconsciousness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and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at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end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command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perfect</a:t>
            </a:r>
            <a:r>
              <a:rPr lang="pl-PL" sz="3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  <a:endParaRPr lang="pl-PL" sz="34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117748" y="3645024"/>
            <a:ext cx="11953328" cy="30963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learn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languages</a:t>
            </a:r>
            <a:endParaRPr lang="pl-PL" sz="3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when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you’re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 bit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older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it’s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painstaking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process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everything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has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to pass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through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your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consciousness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  <a:p>
            <a:pPr marL="514350" indent="-514350">
              <a:buSzPct val="90000"/>
              <a:buFont typeface="+mj-lt"/>
              <a:buAutoNum type="arabicParenR"/>
            </a:pP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at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the end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hardly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anybody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has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perfect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command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the </a:t>
            </a:r>
            <a:r>
              <a:rPr lang="pl-PL" sz="3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11058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0236" y="332656"/>
            <a:ext cx="7416824" cy="1872208"/>
          </a:xfrm>
        </p:spPr>
        <p:txBody>
          <a:bodyPr rtlCol="0" anchor="ctr">
            <a:noAutofit/>
          </a:bodyPr>
          <a:lstStyle/>
          <a:p>
            <a:pPr rtl="0"/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In Europe,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almost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everybody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has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been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or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is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learning a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4000" b="1" dirty="0">
                <a:solidFill>
                  <a:srgbClr val="003300"/>
                </a:solidFill>
                <a:latin typeface="Arial Rounded MT Bold" panose="020F0704030504030204" pitchFamily="34" charset="0"/>
              </a:rPr>
              <a:t>.</a:t>
            </a:r>
            <a:endParaRPr lang="pl-PL" sz="4000" dirty="0">
              <a:solidFill>
                <a:srgbClr val="003300"/>
              </a:solidFill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E7D9A9B6-776F-0960-301B-BE7F0123690C}"/>
              </a:ext>
            </a:extLst>
          </p:cNvPr>
          <p:cNvSpPr txBox="1">
            <a:spLocks/>
          </p:cNvSpPr>
          <p:nvPr/>
        </p:nvSpPr>
        <p:spPr>
          <a:xfrm>
            <a:off x="3934172" y="2233960"/>
            <a:ext cx="7992888" cy="266429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How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many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them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achieved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level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of the native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speakers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’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competence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in the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they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sz="40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learnt</a:t>
            </a:r>
            <a:r>
              <a:rPr lang="pl-PL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?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F355EE5-5F98-8AE6-A594-394CB35CB380}"/>
              </a:ext>
            </a:extLst>
          </p:cNvPr>
          <p:cNvSpPr txBox="1">
            <a:spLocks/>
          </p:cNvSpPr>
          <p:nvPr/>
        </p:nvSpPr>
        <p:spPr>
          <a:xfrm>
            <a:off x="3574132" y="5185048"/>
            <a:ext cx="8369472" cy="1124272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 </a:t>
            </a:r>
            <a:r>
              <a:rPr lang="pl-PL" sz="7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many</a:t>
            </a:r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sz="7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if</a:t>
            </a:r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7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any</a:t>
            </a:r>
            <a:r>
              <a:rPr lang="pl-PL" sz="7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4545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01E22DF-B7E1-7A85-77F1-6DE2D56E6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8148" y="548681"/>
            <a:ext cx="7776864" cy="15121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As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it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seems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there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no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solution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whatsoever</a:t>
            </a:r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pl-PL" dirty="0"/>
          </a:p>
        </p:txBody>
      </p:sp>
      <p:sp>
        <p:nvSpPr>
          <p:cNvPr id="7" name="Tytuł 5">
            <a:extLst>
              <a:ext uri="{FF2B5EF4-FFF2-40B4-BE49-F238E27FC236}">
                <a16:creationId xmlns:a16="http://schemas.microsoft.com/office/drawing/2014/main" id="{5315FACA-8588-8E75-957F-2CFBA3530E36}"/>
              </a:ext>
            </a:extLst>
          </p:cNvPr>
          <p:cNvSpPr txBox="1">
            <a:spLocks/>
          </p:cNvSpPr>
          <p:nvPr/>
        </p:nvSpPr>
        <p:spPr>
          <a:xfrm>
            <a:off x="3718148" y="2420889"/>
            <a:ext cx="7953671" cy="648071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50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No,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let’s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have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another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look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…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ytuł 5">
            <a:extLst>
              <a:ext uri="{FF2B5EF4-FFF2-40B4-BE49-F238E27FC236}">
                <a16:creationId xmlns:a16="http://schemas.microsoft.com/office/drawing/2014/main" id="{2238C6BA-F95C-D184-48B0-0235E2A3931C}"/>
              </a:ext>
            </a:extLst>
          </p:cNvPr>
          <p:cNvSpPr txBox="1">
            <a:spLocks/>
          </p:cNvSpPr>
          <p:nvPr/>
        </p:nvSpPr>
        <p:spPr>
          <a:xfrm>
            <a:off x="3717032" y="3429000"/>
            <a:ext cx="7953671" cy="324036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0000" lnSpcReduction="1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If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to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learn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foreign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language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and the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methods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so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far applied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failed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,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you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have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to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look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for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new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methods</a:t>
            </a:r>
            <a:r>
              <a:rPr lang="pl-PL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…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1844</TotalTime>
  <Words>2828</Words>
  <Application>Microsoft Office PowerPoint</Application>
  <PresentationFormat>Niestandardowy</PresentationFormat>
  <Paragraphs>386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50" baseType="lpstr">
      <vt:lpstr>Aharoni</vt:lpstr>
      <vt:lpstr>Arial</vt:lpstr>
      <vt:lpstr>Arial Rounded MT Bold</vt:lpstr>
      <vt:lpstr>Calibri</vt:lpstr>
      <vt:lpstr>Cambria Math</vt:lpstr>
      <vt:lpstr>Century Gothic</vt:lpstr>
      <vt:lpstr>Dreaming Outloud Script Pro</vt:lpstr>
      <vt:lpstr>Old English Text MT</vt:lpstr>
      <vt:lpstr>Tempus Sans ITC</vt:lpstr>
      <vt:lpstr>Wingdings</vt:lpstr>
      <vt:lpstr>Yu Mincho Light</vt:lpstr>
      <vt:lpstr>Książki 16:9</vt:lpstr>
      <vt:lpstr>We are imprisoned in our native languages  </vt:lpstr>
      <vt:lpstr>We live in ghettoes of our native languages</vt:lpstr>
      <vt:lpstr>Prezentacja programu PowerPoint</vt:lpstr>
      <vt:lpstr>So, what is the remedy to change the situation?</vt:lpstr>
      <vt:lpstr>If you had not been lucky to acquire  two or more native languages…</vt:lpstr>
      <vt:lpstr>Prezentacja programu PowerPoint</vt:lpstr>
      <vt:lpstr>Prezentacja programu PowerPoint</vt:lpstr>
      <vt:lpstr>Prezentacja programu PowerPoint</vt:lpstr>
      <vt:lpstr>As it seems, there is no solution whatsoever…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 Języki obce na Uniwersytecie Szczecińskim</dc:title>
  <dc:creator>Piotr Wahl</dc:creator>
  <cp:lastModifiedBy>Anna Maksymiuk</cp:lastModifiedBy>
  <cp:revision>38</cp:revision>
  <dcterms:created xsi:type="dcterms:W3CDTF">2022-05-16T09:41:18Z</dcterms:created>
  <dcterms:modified xsi:type="dcterms:W3CDTF">2023-03-03T09:16:02Z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